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3"/>
  </p:notesMasterIdLst>
  <p:sldIdLst>
    <p:sldId id="470" r:id="rId2"/>
    <p:sldId id="259" r:id="rId3"/>
    <p:sldId id="260" r:id="rId4"/>
    <p:sldId id="261" r:id="rId5"/>
    <p:sldId id="262" r:id="rId6"/>
    <p:sldId id="263" r:id="rId7"/>
    <p:sldId id="264" r:id="rId8"/>
    <p:sldId id="268" r:id="rId9"/>
    <p:sldId id="270" r:id="rId10"/>
    <p:sldId id="471" r:id="rId11"/>
    <p:sldId id="271" r:id="rId12"/>
    <p:sldId id="272" r:id="rId13"/>
    <p:sldId id="273" r:id="rId14"/>
    <p:sldId id="351" r:id="rId15"/>
    <p:sldId id="274" r:id="rId16"/>
    <p:sldId id="275" r:id="rId17"/>
    <p:sldId id="276" r:id="rId18"/>
    <p:sldId id="472" r:id="rId19"/>
    <p:sldId id="277" r:id="rId20"/>
    <p:sldId id="278" r:id="rId21"/>
    <p:sldId id="279" r:id="rId22"/>
    <p:sldId id="280" r:id="rId23"/>
    <p:sldId id="349" r:id="rId24"/>
    <p:sldId id="281" r:id="rId25"/>
    <p:sldId id="282" r:id="rId26"/>
    <p:sldId id="283" r:id="rId27"/>
    <p:sldId id="284" r:id="rId28"/>
    <p:sldId id="285" r:id="rId29"/>
    <p:sldId id="287" r:id="rId30"/>
    <p:sldId id="288" r:id="rId31"/>
    <p:sldId id="289" r:id="rId32"/>
    <p:sldId id="473"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7" r:id="rId50"/>
    <p:sldId id="467" r:id="rId51"/>
    <p:sldId id="314" r:id="rId52"/>
    <p:sldId id="315" r:id="rId53"/>
    <p:sldId id="316" r:id="rId54"/>
    <p:sldId id="317" r:id="rId55"/>
    <p:sldId id="319" r:id="rId56"/>
    <p:sldId id="320" r:id="rId57"/>
    <p:sldId id="321" r:id="rId58"/>
    <p:sldId id="322" r:id="rId59"/>
    <p:sldId id="323" r:id="rId60"/>
    <p:sldId id="324" r:id="rId61"/>
    <p:sldId id="325" r:id="rId62"/>
    <p:sldId id="327" r:id="rId63"/>
    <p:sldId id="328" r:id="rId64"/>
    <p:sldId id="329" r:id="rId65"/>
    <p:sldId id="330" r:id="rId66"/>
    <p:sldId id="331" r:id="rId67"/>
    <p:sldId id="332" r:id="rId68"/>
    <p:sldId id="469" r:id="rId69"/>
    <p:sldId id="333" r:id="rId70"/>
    <p:sldId id="334" r:id="rId71"/>
    <p:sldId id="468"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4" r:id="rId108"/>
    <p:sldId id="375" r:id="rId109"/>
    <p:sldId id="376" r:id="rId110"/>
    <p:sldId id="377" r:id="rId111"/>
    <p:sldId id="378" r:id="rId112"/>
    <p:sldId id="379" r:id="rId113"/>
    <p:sldId id="380" r:id="rId114"/>
    <p:sldId id="382" r:id="rId115"/>
    <p:sldId id="383" r:id="rId116"/>
    <p:sldId id="385" r:id="rId117"/>
    <p:sldId id="386" r:id="rId118"/>
    <p:sldId id="387" r:id="rId119"/>
    <p:sldId id="388"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404" r:id="rId133"/>
    <p:sldId id="477" r:id="rId134"/>
    <p:sldId id="419" r:id="rId135"/>
    <p:sldId id="420" r:id="rId136"/>
    <p:sldId id="421" r:id="rId137"/>
    <p:sldId id="426" r:id="rId138"/>
    <p:sldId id="427" r:id="rId139"/>
    <p:sldId id="428" r:id="rId140"/>
    <p:sldId id="429" r:id="rId141"/>
    <p:sldId id="430" r:id="rId142"/>
    <p:sldId id="432" r:id="rId143"/>
    <p:sldId id="433" r:id="rId144"/>
    <p:sldId id="434" r:id="rId145"/>
    <p:sldId id="435" r:id="rId146"/>
    <p:sldId id="437" r:id="rId147"/>
    <p:sldId id="438" r:id="rId148"/>
    <p:sldId id="439" r:id="rId149"/>
    <p:sldId id="440" r:id="rId150"/>
    <p:sldId id="441" r:id="rId151"/>
    <p:sldId id="442" r:id="rId152"/>
    <p:sldId id="443" r:id="rId153"/>
    <p:sldId id="444" r:id="rId154"/>
    <p:sldId id="445" r:id="rId155"/>
    <p:sldId id="446" r:id="rId156"/>
    <p:sldId id="405" r:id="rId157"/>
    <p:sldId id="406" r:id="rId158"/>
    <p:sldId id="431" r:id="rId159"/>
    <p:sldId id="425" r:id="rId160"/>
    <p:sldId id="424" r:id="rId161"/>
    <p:sldId id="423" r:id="rId162"/>
    <p:sldId id="422" r:id="rId163"/>
    <p:sldId id="408" r:id="rId164"/>
    <p:sldId id="409" r:id="rId165"/>
    <p:sldId id="410" r:id="rId166"/>
    <p:sldId id="411" r:id="rId167"/>
    <p:sldId id="480" r:id="rId168"/>
    <p:sldId id="479" r:id="rId169"/>
    <p:sldId id="484" r:id="rId170"/>
    <p:sldId id="483" r:id="rId171"/>
    <p:sldId id="485" r:id="rId1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DB6E0-AE62-4A54-96F2-CD33EA441F59}" type="datetimeFigureOut">
              <a:rPr lang="tr-TR" smtClean="0"/>
              <a:t>15.02.2026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FB740-4450-4D37-B59C-C0B467F0A36C}" type="slidenum">
              <a:rPr lang="tr-TR" smtClean="0"/>
              <a:t>‹#›</a:t>
            </a:fld>
            <a:endParaRPr lang="tr-TR"/>
          </a:p>
        </p:txBody>
      </p:sp>
    </p:spTree>
    <p:extLst>
      <p:ext uri="{BB962C8B-B14F-4D97-AF65-F5344CB8AC3E}">
        <p14:creationId xmlns:p14="http://schemas.microsoft.com/office/powerpoint/2010/main" val="189242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7EDFF7C-CEFE-4122-9D56-085EF81C17B9}" type="datetime1">
              <a:rPr lang="tr-TR" smtClean="0"/>
              <a:t>15.02.2026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7877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ECC1DE4-8DDA-4375-A97C-F533C62AEFBD}" type="datetime1">
              <a:rPr lang="tr-TR" smtClean="0"/>
              <a:t>15.02.2026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6940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033E33-AA4C-46FD-9269-94B226928C24}" type="datetime1">
              <a:rPr lang="tr-TR" smtClean="0"/>
              <a:t>15.02.2026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8513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E649223-F242-4B62-AD7F-086CDA8FA308}" type="datetime1">
              <a:rPr lang="tr-TR" smtClean="0"/>
              <a:t>15.02.2026</a:t>
            </a:fld>
            <a:endParaRPr lang="en-US"/>
          </a:p>
        </p:txBody>
      </p:sp>
      <p:sp>
        <p:nvSpPr>
          <p:cNvPr id="4" name="Holder 4"/>
          <p:cNvSpPr>
            <a:spLocks noGrp="1"/>
          </p:cNvSpPr>
          <p:nvPr>
            <p:ph type="sldNum" sz="quarter" idx="7"/>
          </p:nvPr>
        </p:nvSpPr>
        <p:spPr/>
        <p:txBody>
          <a:bodyPr lIns="0" tIns="0" rIns="0" bIns="0"/>
          <a:lstStyle>
            <a:lvl1pPr marL="49336">
              <a:lnSpc>
                <a:spcPct val="100000"/>
              </a:lnSpc>
              <a:defRPr sz="1200" b="0" i="0">
                <a:solidFill>
                  <a:schemeClr val="tx1"/>
                </a:solidFill>
                <a:latin typeface="Times New Roman"/>
                <a:cs typeface="Times New Roman"/>
              </a:defRPr>
            </a:lvl1pPr>
          </a:lstStyle>
          <a:p>
            <a:fld id="{81D60167-4931-47E6-BA6A-407CBD079E47}" type="slidenum">
              <a:rPr lang="tr-TR" smtClean="0"/>
              <a:pPr/>
              <a:t>‹#›</a:t>
            </a:fld>
            <a:endParaRPr lang="tr-TR" dirty="0"/>
          </a:p>
        </p:txBody>
      </p:sp>
    </p:spTree>
    <p:extLst>
      <p:ext uri="{BB962C8B-B14F-4D97-AF65-F5344CB8AC3E}">
        <p14:creationId xmlns:p14="http://schemas.microsoft.com/office/powerpoint/2010/main" val="300439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6BF28C-7991-44B1-B304-B56221C02A18}" type="datetime1">
              <a:rPr lang="tr-TR" smtClean="0"/>
              <a:t>15.02.2026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02763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251D4F0-4947-4A3A-9948-CC2323102357}" type="datetime1">
              <a:rPr lang="tr-TR" smtClean="0"/>
              <a:t>15.02.2026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22953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F707321-7E21-43F2-94C7-43A9F9198C26}" type="datetime1">
              <a:rPr lang="tr-TR" smtClean="0"/>
              <a:t>15.02.2026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7165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54025D0-00F5-4643-A9E7-5579156F52CC}" type="datetime1">
              <a:rPr lang="tr-TR" smtClean="0"/>
              <a:t>15.02.2026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8132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9FC04E-A71C-438E-ACEC-A4E31BEB094E}" type="datetime1">
              <a:rPr lang="tr-TR" smtClean="0"/>
              <a:t>15.02.2026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2344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24F14FB-8C1C-4165-9E8E-48A49B5CD6BD}" type="datetime1">
              <a:rPr lang="tr-TR" smtClean="0"/>
              <a:t>15.02.2026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7040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B0EFF9-0CDF-4774-9BA4-DA517DF4A329}" type="datetime1">
              <a:rPr lang="tr-TR" smtClean="0"/>
              <a:t>15.02.2026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7622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8C313D-5E38-47D2-BDDD-22C0271EC547}" type="datetime1">
              <a:rPr lang="tr-TR" smtClean="0"/>
              <a:t>15.02.2026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1751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3000"/>
            <a:lum/>
          </a:blip>
          <a:srcRect/>
          <a:stretch>
            <a:fillRect t="-3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3F517D-C1AB-45CE-9EA6-8250B8F6C337}" type="datetime1">
              <a:rPr lang="tr-TR" smtClean="0"/>
              <a:t>15.02.2026</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028298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eee.metu.edu.tr/~teke/robotresim/tr/SNAPSHOTS/BUYUK/ver4.jpg" TargetMode="Externa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http://tbn2.google.com/images?q=tbn:g0zalwCbB8dfhM:http://www.iem.gov.tr/iem/dosyalar/fotograflar/foto_galeri/buyuk/762cac3ef5a0003e8f9b0116c196aafe529.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tbn2.google.com/images?q=tbn:Mrje60f_ck_Y4M:http://www.poletplastik.com.tr/content/images/c565c0cbc8fa831299b3ec0fee94e70c.jpg" TargetMode="External"/><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05143" y="380668"/>
            <a:ext cx="7501711" cy="1214446"/>
          </a:xfrm>
        </p:spPr>
        <p:txBody>
          <a:bodyPr>
            <a:normAutofit fontScale="90000"/>
          </a:bodyPr>
          <a:lstStyle/>
          <a:p>
            <a:r>
              <a:rPr lang="tr-TR" b="1" i="1" dirty="0" smtClean="0">
                <a:solidFill>
                  <a:srgbClr val="002060"/>
                </a:solidFill>
                <a:latin typeface="Times New Roman" pitchFamily="18" charset="0"/>
                <a:cs typeface="Times New Roman" pitchFamily="18" charset="0"/>
              </a:rPr>
              <a:t>ÖZEL GÜVENLİK TEDBİRLERİ</a:t>
            </a:r>
            <a:endParaRPr lang="tr-TR" b="1" i="1" dirty="0">
              <a:solidFill>
                <a:srgbClr val="002060"/>
              </a:solidFill>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a:t>
            </a:fld>
            <a:endParaRPr lang="tr-TR"/>
          </a:p>
        </p:txBody>
      </p:sp>
      <p:sp>
        <p:nvSpPr>
          <p:cNvPr id="4" name="object 10"/>
          <p:cNvSpPr/>
          <p:nvPr/>
        </p:nvSpPr>
        <p:spPr>
          <a:xfrm>
            <a:off x="2771800" y="1780057"/>
            <a:ext cx="3857652" cy="1500174"/>
          </a:xfrm>
          <a:prstGeom prst="rect">
            <a:avLst/>
          </a:prstGeom>
          <a:blipFill>
            <a:blip r:embed="rId2" cstate="print"/>
            <a:stretch>
              <a:fillRect/>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7" name="Picture 6" descr="C:\Users\tekno-max\Desktop\fot\imagesCAZ5T6XM.jpg"/>
          <p:cNvPicPr>
            <a:picLocks noChangeAspect="1" noChangeArrowheads="1"/>
          </p:cNvPicPr>
          <p:nvPr/>
        </p:nvPicPr>
        <p:blipFill>
          <a:blip r:embed="rId3"/>
          <a:srcRect/>
          <a:stretch>
            <a:fillRect/>
          </a:stretch>
        </p:blipFill>
        <p:spPr bwMode="auto">
          <a:xfrm>
            <a:off x="1619672" y="3635695"/>
            <a:ext cx="6605604" cy="1428760"/>
          </a:xfrm>
          <a:prstGeom prst="rect">
            <a:avLst/>
          </a:prstGeom>
          <a:noFill/>
          <a:ln w="9525">
            <a:noFill/>
            <a:miter lim="800000"/>
            <a:headEnd/>
            <a:tailEnd/>
          </a:ln>
        </p:spPr>
      </p:pic>
      <p:sp>
        <p:nvSpPr>
          <p:cNvPr id="13" name="Dikdörtgen 12"/>
          <p:cNvSpPr/>
          <p:nvPr/>
        </p:nvSpPr>
        <p:spPr>
          <a:xfrm>
            <a:off x="2498239" y="6180382"/>
            <a:ext cx="4848470" cy="369887"/>
          </a:xfrm>
          <a:prstGeom prst="rect">
            <a:avLst/>
          </a:prstGeom>
        </p:spPr>
        <p:txBody>
          <a:bodyPr wrap="square">
            <a:spAutoFit/>
          </a:bodyPr>
          <a:lstStyle/>
          <a:p>
            <a:r>
              <a:rPr lang="tr-TR" altLang="tr-TR" b="1" dirty="0">
                <a:solidFill>
                  <a:srgbClr val="2126FB"/>
                </a:solidFill>
              </a:rPr>
              <a:t>Düzenleyen: </a:t>
            </a:r>
            <a:r>
              <a:rPr lang="tr-TR" altLang="tr-TR" b="1" dirty="0" smtClean="0">
                <a:solidFill>
                  <a:srgbClr val="2126FB"/>
                </a:solidFill>
                <a:latin typeface="Tahoma" panose="020B0604030504040204" pitchFamily="34" charset="0"/>
              </a:rPr>
              <a:t>Şıh Halil </a:t>
            </a:r>
            <a:r>
              <a:rPr lang="tr-TR" altLang="tr-TR" b="1" dirty="0" smtClean="0">
                <a:solidFill>
                  <a:srgbClr val="2126FB"/>
                </a:solidFill>
                <a:latin typeface="Tahoma" panose="020B0604030504040204" pitchFamily="34" charset="0"/>
              </a:rPr>
              <a:t>TÜRK</a:t>
            </a:r>
            <a:endParaRPr lang="tr-TR" altLang="tr-TR" dirty="0">
              <a:solidFill>
                <a:srgbClr val="2126FB"/>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433654" cy="6034110"/>
          </a:xfrm>
        </p:spPr>
        <p:txBody>
          <a:bodyPr/>
          <a:lstStyle/>
          <a:p>
            <a:endParaRPr lang="tr-TR" dirty="0" smtClean="0">
              <a:solidFill>
                <a:srgbClr val="FF0000"/>
              </a:solidFill>
            </a:endParaRPr>
          </a:p>
          <a:p>
            <a:r>
              <a:rPr lang="tr-TR" dirty="0" smtClean="0">
                <a:solidFill>
                  <a:srgbClr val="FF0000"/>
                </a:solidFill>
              </a:rPr>
              <a:t>Kritik Alan Giriş Noktası (İç Halka)</a:t>
            </a:r>
          </a:p>
          <a:p>
            <a:r>
              <a:rPr lang="tr-TR" dirty="0" smtClean="0"/>
              <a:t>Korunan yerinen son ve en kritik aşamasıdır.Genellikle kurumun üst düzey idarecilerinin bulunduğu bölümdür.En fazla kısıtlanmış alan burasıdır.</a:t>
            </a:r>
          </a:p>
          <a:p>
            <a:r>
              <a:rPr lang="tr-TR" dirty="0" smtClean="0"/>
              <a:t>Bu halka teknolojik cihazlar ve koruma görevlileri ile birlikte korunmalıdır.Yetkili ve izin verilen kişiler ancak iç halkaya girebilmelidir.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a:t>
            </a:fld>
            <a:endParaRPr lang="tr-T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t>İki veya ikiden fazla kişiye yaklaşmak zorunda kalınması durumunda,öncelikli olarak şüpheliler içerisinde ‘üstün,ağır basan kişilik yapısı gösteren şüpheliye’ </a:t>
            </a:r>
            <a:r>
              <a:rPr lang="tr-TR" dirty="0" err="1" smtClean="0"/>
              <a:t>yönelinir</a:t>
            </a:r>
            <a:r>
              <a:rPr lang="tr-TR" dirty="0" smtClean="0"/>
              <a:t> ve alan mülakatı  pozisyonu alınır.</a:t>
            </a:r>
          </a:p>
          <a:p>
            <a:r>
              <a:rPr lang="tr-TR" dirty="0" smtClean="0"/>
              <a:t>Uygulamada şüphelilerin,özel güvenlik görevlilerine yaklaşmasına ya da etrafını çevrelemesine izin verilmemelidir.Ayrıca,silah kullanan el her zaman serbest olmalı ve karşıdakilerin elleri gözlem altında tutulmalıdır.</a:t>
            </a:r>
          </a:p>
          <a:p>
            <a:r>
              <a:rPr lang="tr-TR" dirty="0" smtClean="0"/>
              <a:t>Şüphelilere yaklaşmadan önce, varsa diğer görevlilerden,yoksa genel kolluktan destek kuvvet çağırılması genelde arzu edilen bir uygulamadır.</a:t>
            </a:r>
          </a:p>
          <a:p>
            <a:r>
              <a:rPr lang="tr-TR" dirty="0" smtClean="0"/>
              <a:t>İki veya daha fazla görevlinin hazır olduğu durumlarda,görevliler ile şüpheliler arasında sözlü,fiziki veya silahlı çatışma ihtimali azalır.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100</a:t>
            </a:fld>
            <a:endParaRPr lang="tr-TR"/>
          </a:p>
        </p:txBody>
      </p:sp>
    </p:spTree>
    <p:extLst>
      <p:ext uri="{BB962C8B-B14F-4D97-AF65-F5344CB8AC3E}">
        <p14:creationId xmlns:p14="http://schemas.microsoft.com/office/powerpoint/2010/main" val="3510808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Yakalama işleminden sonra tutanak düzenlenmelidir. </a:t>
            </a:r>
            <a:r>
              <a:rPr lang="tr-TR" b="1" u="sng" dirty="0" smtClean="0">
                <a:solidFill>
                  <a:srgbClr val="FF0000"/>
                </a:solidFill>
              </a:rPr>
              <a:t>Yakalama tutanağı düzenlenirken;</a:t>
            </a:r>
          </a:p>
          <a:p>
            <a:pPr>
              <a:buNone/>
            </a:pPr>
            <a:endParaRPr lang="tr-TR" dirty="0" smtClean="0"/>
          </a:p>
          <a:p>
            <a:pPr marL="514350" indent="-514350">
              <a:buAutoNum type="alphaLcParenR"/>
            </a:pPr>
            <a:r>
              <a:rPr lang="tr-TR" dirty="0" smtClean="0"/>
              <a:t>Şüphelinin direnmesi nedeniyle zor kullanılması gerekmişse bundan mutlaka bahsedilmelidir.</a:t>
            </a:r>
          </a:p>
          <a:p>
            <a:pPr marL="514350" indent="-514350">
              <a:buAutoNum type="alphaLcParenR"/>
            </a:pPr>
            <a:r>
              <a:rPr lang="tr-TR" dirty="0" smtClean="0"/>
              <a:t>Yakalama nedeni ve delillerden söz edilmelidir.</a:t>
            </a:r>
          </a:p>
          <a:p>
            <a:pPr marL="514350" indent="-514350">
              <a:buAutoNum type="alphaLcParenR"/>
            </a:pPr>
            <a:r>
              <a:rPr lang="tr-TR" dirty="0" smtClean="0"/>
              <a:t>Zor kullanma olmadığı hallerde şüphelinin kaçarken düşmesi ve ya bir yere çarpması neticesi yaralanma meydana gelmiş ise bu durum da mutlaka belirtilmelidir.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101</a:t>
            </a:fld>
            <a:endParaRPr lang="tr-T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b="1" dirty="0" smtClean="0">
                <a:solidFill>
                  <a:srgbClr val="FF0000"/>
                </a:solidFill>
              </a:rPr>
              <a:t>                      11.ARAMA (KONTROL)</a:t>
            </a:r>
          </a:p>
          <a:p>
            <a:pPr>
              <a:buNone/>
            </a:pPr>
            <a:r>
              <a:rPr lang="tr-TR" dirty="0" smtClean="0"/>
              <a:t>         </a:t>
            </a:r>
          </a:p>
          <a:p>
            <a:pPr rtl="1">
              <a:buNone/>
            </a:pPr>
            <a:r>
              <a:rPr lang="tr-TR" dirty="0" smtClean="0"/>
              <a:t>          Arama genel anlamda;suçluyu,suçun iz ve     delillerini,suçta kullanılan eşya ve aletleri,suç  İşlemeye çalışan kişiler ile suç işlemeye elverişli eşyaları bulmak amacıyla kişilerin üstünde araçlarda veya mekanlarında yapılan araştırma ve kontrol işlemidir.</a:t>
            </a:r>
          </a:p>
          <a:p>
            <a:pPr>
              <a:buNone/>
            </a:pPr>
            <a:r>
              <a:rPr lang="tr-TR" dirty="0" smtClean="0"/>
              <a:t>    </a:t>
            </a:r>
            <a:r>
              <a:rPr lang="tr-TR" dirty="0"/>
              <a:t>Kişinin üst ve eşyasının aranmasıyla müdahaleye maruz kalan </a:t>
            </a:r>
            <a:r>
              <a:rPr lang="tr-TR" dirty="0" err="1"/>
              <a:t>hakkı,</a:t>
            </a:r>
            <a:r>
              <a:rPr lang="tr-TR" b="1" u="sng" dirty="0" err="1">
                <a:solidFill>
                  <a:srgbClr val="FF0000"/>
                </a:solidFill>
              </a:rPr>
              <a:t>’özel</a:t>
            </a:r>
            <a:r>
              <a:rPr lang="tr-TR" b="1" u="sng" dirty="0">
                <a:solidFill>
                  <a:srgbClr val="FF0000"/>
                </a:solidFill>
              </a:rPr>
              <a:t> hayatın gizliliği ve korunması </a:t>
            </a:r>
            <a:r>
              <a:rPr lang="tr-TR" b="1" u="sng" dirty="0" err="1">
                <a:solidFill>
                  <a:srgbClr val="FF0000"/>
                </a:solidFill>
              </a:rPr>
              <a:t>hakkı’dır</a:t>
            </a:r>
            <a:endParaRPr lang="tr-TR" b="1" dirty="0">
              <a:solidFill>
                <a:srgbClr val="FF0000"/>
              </a:solidFill>
            </a:endParaRP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102</a:t>
            </a:fld>
            <a:endParaRPr lang="tr-T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Demokrasilerde herkes,özel hayatın gizliliği ilkesine dayalı olarak,kişi temel hak ve hürriyetleri çerçevesinde,yasalara aykırı olmayacak şekilde,özel hayatını istediği gibi yaşama hakkına sahiptir.</a:t>
            </a:r>
          </a:p>
          <a:p>
            <a:r>
              <a:rPr lang="tr-TR" dirty="0" smtClean="0"/>
              <a:t>Durdurma ve arama genel anlamda temel hak ve hürriyetlerin ihlal edilmesidir.</a:t>
            </a:r>
          </a:p>
          <a:p>
            <a:r>
              <a:rPr lang="tr-TR" dirty="0" smtClean="0"/>
              <a:t>Yasalar kolluk kuvvetlerine,üzerinde çalıntı eşya,yasaklanmış mal bulunduğu veya aranan bir suçlu olabileceği yönünde makul şüphe uyandıran kişileri durdurma,kimlik sorma ve arama yetkisi vermektedir.</a:t>
            </a:r>
          </a:p>
          <a:p>
            <a:r>
              <a:rPr lang="tr-TR" dirty="0" smtClean="0"/>
              <a:t>Bu, hemen hemen bütün demokratik ülkelerde mevcut olan bir sistem ve uygulamadır.Ancak,yasa koyucu,aynı zamanda bu yetkinin keyfi ve kişisel nedenlere dayalı olarak kullanılmasını da yasaklar ve bunu önleyebilmek için tedbirler alır.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103</a:t>
            </a:fld>
            <a:endParaRPr lang="tr-T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r>
            <a:br>
              <a:rPr lang="tr-TR" dirty="0" smtClean="0"/>
            </a:br>
            <a:endParaRPr lang="tr-TR" dirty="0" smtClean="0"/>
          </a:p>
          <a:p>
            <a:endParaRPr lang="tr-TR" dirty="0" smtClean="0"/>
          </a:p>
          <a:p>
            <a:pPr>
              <a:buNone/>
            </a:pPr>
            <a:r>
              <a:rPr lang="tr-TR" dirty="0" smtClean="0"/>
              <a:t>    Anayasa bu konularda düzenleme getirmiştir.Bu çerçevede 20’nci madde şu hükmü içermektedir.</a:t>
            </a:r>
          </a:p>
          <a:p>
            <a:pPr>
              <a:buNone/>
            </a:pPr>
            <a:r>
              <a:rPr lang="tr-TR" dirty="0" smtClean="0"/>
              <a:t>   Herkes,özel hayatına ve aile hayatına saygı gösterilmesini isteme hakkına sahiptir.Özel hayatın ve aile hayatının gizliliğine dokunulamaz.</a:t>
            </a: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104</a:t>
            </a:fld>
            <a:endParaRPr lang="tr-T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Milli güvenlik,kamu düzeni,suç işlenmesinin önlenmesi,genel sağlık ve genel ahlakın korunması veya başkalarının hak ve özgürlüklerinin korunması sebeplerinden biri veya birkaçına bağlı olarak,usulüne göre verilmiş hakim kararı olmadıkça; yine bu sebeplere bağlı olarak gecikmesinde sakınca bulunan hallerde de kanunla yetkili kılınmış merciin yazılı emri bulunmadıkça;kimsenin üstü,özel kağıtları ve eşyası aranamaz ve bunlara el konulamaz.Yetkili merciin kararı </a:t>
            </a:r>
            <a:r>
              <a:rPr lang="tr-TR" dirty="0" err="1" smtClean="0">
                <a:solidFill>
                  <a:srgbClr val="FF0000"/>
                </a:solidFill>
              </a:rPr>
              <a:t>yirmidört</a:t>
            </a:r>
            <a:r>
              <a:rPr lang="tr-TR" dirty="0" smtClean="0">
                <a:solidFill>
                  <a:srgbClr val="FF0000"/>
                </a:solidFill>
              </a:rPr>
              <a:t> </a:t>
            </a:r>
            <a:r>
              <a:rPr lang="tr-TR" dirty="0" smtClean="0"/>
              <a:t>saat içinde görevli hakimin onayına sunulur.Hakim,kararını el koymadan itibaren </a:t>
            </a:r>
            <a:r>
              <a:rPr lang="tr-TR" b="1" dirty="0" err="1" smtClean="0">
                <a:solidFill>
                  <a:srgbClr val="FF0000"/>
                </a:solidFill>
              </a:rPr>
              <a:t>kırksekiz</a:t>
            </a:r>
            <a:r>
              <a:rPr lang="tr-TR" b="1" dirty="0" smtClean="0">
                <a:solidFill>
                  <a:srgbClr val="FF0000"/>
                </a:solidFill>
              </a:rPr>
              <a:t> saat </a:t>
            </a:r>
            <a:r>
              <a:rPr lang="tr-TR" dirty="0" smtClean="0"/>
              <a:t>içinde açıklar; aksi halde,el koyma kendiliğinden kalkar.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105</a:t>
            </a:fld>
            <a:endParaRPr lang="tr-T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vert="horz" lIns="91440" tIns="45720" rIns="91440" bIns="45720" rtlCol="0">
            <a:normAutofit/>
          </a:bodyPr>
          <a:lstStyle/>
          <a:p>
            <a:r>
              <a:rPr lang="tr-TR" dirty="0" smtClean="0"/>
              <a:t>Herkes,kendisiyle ilgili kişisel verilerin korunmasını isteme hakkına sahiptir.</a:t>
            </a:r>
          </a:p>
          <a:p>
            <a:r>
              <a:rPr lang="tr-TR" dirty="0" smtClean="0"/>
              <a:t>Bu hak; kişinin kendisiyle ilgili kişisel veriler hakkında bilgilendirme,bu verilere erişme,bunların düzeltilmesini veya silinmesini talep etme ve amaçları doğrultusunda kullanılıp kullanılmadığını öğrenmeyi de kapsar.</a:t>
            </a:r>
          </a:p>
          <a:p>
            <a:r>
              <a:rPr lang="tr-TR" dirty="0" smtClean="0"/>
              <a:t>Kişisel veriler, ancak kanunda öngörülen hallerde veya kişinin açık rızasıyla işlenebilir.</a:t>
            </a:r>
          </a:p>
          <a:p>
            <a:r>
              <a:rPr lang="tr-TR" dirty="0" smtClean="0"/>
              <a:t>Kişisel verilerin korunmasına ilişkin esas ve usuller kanunla düzenlenir.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106</a:t>
            </a:fld>
            <a:endParaRPr lang="tr-TR"/>
          </a:p>
        </p:txBody>
      </p:sp>
    </p:spTree>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r>
              <a:rPr lang="tr-TR" dirty="0" smtClean="0"/>
              <a:t>Arama,esas olarak önleme ve yakalama amaçlı olmak üzere iki şekilde yapılır.</a:t>
            </a:r>
          </a:p>
          <a:p>
            <a:r>
              <a:rPr lang="tr-TR" dirty="0" smtClean="0">
                <a:solidFill>
                  <a:srgbClr val="FF0000"/>
                </a:solidFill>
              </a:rPr>
              <a:t>Önleme amaçlı arama</a:t>
            </a:r>
            <a:r>
              <a:rPr lang="tr-TR" dirty="0" smtClean="0"/>
              <a:t>,suç işlemeye çalışan kişileri veya suç işlemeye yarayan araçları ele geçirmek, böylece suçların işlenmesini önlemek, suç işlenmeden kişileri ele geçirmek ve genel asayiş ve emniyet korumak amacıyla yapılan bir uygulamadır.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107</a:t>
            </a:fld>
            <a:endParaRPr lang="tr-T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Özel güvenlik hizmetlerinin sunulduğu bina,tesis,düğün veya cenaze törenleri,spor karşılaşmaları,sahne gösterileri,toplantı </a:t>
            </a:r>
            <a:r>
              <a:rPr lang="tr-TR" dirty="0" err="1" smtClean="0"/>
              <a:t>vb.etkinliklerin</a:t>
            </a:r>
            <a:r>
              <a:rPr lang="tr-TR" dirty="0" smtClean="0"/>
              <a:t> girişinde.içeri sokulması yasak veya suç işlemeye yarayan alet ve maddelerin (ruhsatsız veya bulundurma ruhsatlı silah,patlayıcı madde,kesici alet vb…)varlığını tespit etmek ve böylece içeri alınmasına,dolayısıyla da suç işlenmesine engel olmak amacıyla </a:t>
            </a:r>
            <a:r>
              <a:rPr lang="tr-TR" b="1" u="sng" dirty="0" smtClean="0">
                <a:solidFill>
                  <a:srgbClr val="FF0000"/>
                </a:solidFill>
              </a:rPr>
              <a:t>fiziki ve teknolojik güvenlik sistemler vasıtasıyla yapılan aramalara önleme araması(kontrol) denilir.</a:t>
            </a:r>
            <a:endParaRPr lang="tr-TR"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108</a:t>
            </a:fld>
            <a:endParaRPr lang="tr-T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r>
              <a:rPr lang="tr-TR" dirty="0" smtClean="0"/>
              <a:t>Bu yetkiden amaç,özel güvenlik personelini görev yaptığı alanın güvenliğini sağlayabilmesi,buralara karşı veya buralarda meydana gelebilecek tehlikeleri önleyebilmesidir.</a:t>
            </a:r>
          </a:p>
          <a:p>
            <a:r>
              <a:rPr lang="tr-TR" dirty="0" smtClean="0"/>
              <a:t>Bunun için,bu alanlara girmek isteyenlerin duyarlı kapıdan geçirilmesi,üstlerinin detektörle aranması,eşyalarının da X-ray cihazı veya benzeri güvenlik sistemlerinden geçirilmesi ile bu alanda yapılabilecek güvenliği bozan faaliyetlerin önlenmesi amaçlanmaktadır.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109</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85728"/>
            <a:ext cx="8229600" cy="5840435"/>
          </a:xfrm>
        </p:spPr>
        <p:txBody>
          <a:bodyPr>
            <a:normAutofit/>
          </a:bodyPr>
          <a:lstStyle/>
          <a:p>
            <a:r>
              <a:rPr lang="tr-TR" dirty="0" smtClean="0">
                <a:solidFill>
                  <a:srgbClr val="FF0000"/>
                </a:solidFill>
                <a:latin typeface="Arial Black" pitchFamily="34" charset="0"/>
              </a:rPr>
              <a:t>Kontrol Noktalarının Özellikleri</a:t>
            </a:r>
          </a:p>
          <a:p>
            <a:r>
              <a:rPr lang="tr-TR" dirty="0" smtClean="0">
                <a:solidFill>
                  <a:srgbClr val="000000"/>
                </a:solidFill>
                <a:latin typeface="Symbol"/>
              </a:rPr>
              <a:t> </a:t>
            </a:r>
            <a:r>
              <a:rPr lang="tr-TR" dirty="0">
                <a:solidFill>
                  <a:srgbClr val="000000"/>
                </a:solidFill>
                <a:latin typeface="Times New Roman"/>
              </a:rPr>
              <a:t>Kontrol </a:t>
            </a:r>
            <a:r>
              <a:rPr lang="tr-TR" dirty="0" smtClean="0">
                <a:solidFill>
                  <a:srgbClr val="000000"/>
                </a:solidFill>
                <a:latin typeface="Times New Roman"/>
              </a:rPr>
              <a:t>noktasının </a:t>
            </a:r>
            <a:r>
              <a:rPr lang="tr-TR" dirty="0">
                <a:solidFill>
                  <a:srgbClr val="000000"/>
                </a:solidFill>
                <a:latin typeface="Times New Roman"/>
              </a:rPr>
              <a:t>oluşturulmasına riskler belirlenerek </a:t>
            </a:r>
            <a:r>
              <a:rPr lang="tr-TR" dirty="0" smtClean="0">
                <a:solidFill>
                  <a:srgbClr val="000000"/>
                </a:solidFill>
                <a:latin typeface="Times New Roman"/>
              </a:rPr>
              <a:t>başlanır. </a:t>
            </a:r>
            <a:endParaRPr lang="tr-TR" dirty="0">
              <a:solidFill>
                <a:srgbClr val="000000"/>
              </a:solidFill>
              <a:latin typeface="Times New Roman"/>
            </a:endParaRPr>
          </a:p>
          <a:p>
            <a:r>
              <a:rPr lang="tr-TR" dirty="0">
                <a:solidFill>
                  <a:srgbClr val="000000"/>
                </a:solidFill>
                <a:latin typeface="Times New Roman"/>
              </a:rPr>
              <a:t>• Güvenlik halkalarının amacı kişi araç ve eşyaların kontrolden geçirilerek suç teşkil eden veya delil olabilecek ya da suç teşkil etmemekle birlikte tehlike doğurabilecek </a:t>
            </a:r>
            <a:r>
              <a:rPr lang="tr-TR" dirty="0" smtClean="0">
                <a:solidFill>
                  <a:srgbClr val="000000"/>
                </a:solidFill>
                <a:latin typeface="Times New Roman"/>
              </a:rPr>
              <a:t>eşyanın </a:t>
            </a:r>
            <a:r>
              <a:rPr lang="tr-TR" dirty="0">
                <a:solidFill>
                  <a:srgbClr val="000000"/>
                </a:solidFill>
                <a:latin typeface="Times New Roman"/>
              </a:rPr>
              <a:t>birime girişini önlemektir. </a:t>
            </a:r>
          </a:p>
          <a:p>
            <a:r>
              <a:rPr lang="tr-TR" dirty="0" smtClean="0">
                <a:solidFill>
                  <a:srgbClr val="000000"/>
                </a:solidFill>
                <a:latin typeface="Times New Roman"/>
              </a:rPr>
              <a:t>• </a:t>
            </a:r>
            <a:r>
              <a:rPr lang="tr-TR" dirty="0">
                <a:solidFill>
                  <a:srgbClr val="000000"/>
                </a:solidFill>
                <a:latin typeface="Times New Roman"/>
              </a:rPr>
              <a:t>Korunan binaya ait kontrolsüz giriş ve çıkış noktaları olmamalıdır.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14451883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pPr>
              <a:buNone/>
            </a:pPr>
            <a:r>
              <a:rPr lang="tr-TR" dirty="0" smtClean="0"/>
              <a:t>    </a:t>
            </a:r>
            <a:r>
              <a:rPr lang="tr-TR" dirty="0" smtClean="0">
                <a:solidFill>
                  <a:srgbClr val="FF0000"/>
                </a:solidFill>
              </a:rPr>
              <a:t>Önleme aramasının dört önemli uygulaması bulunmaktadır.</a:t>
            </a:r>
          </a:p>
          <a:p>
            <a:pPr>
              <a:buNone/>
            </a:pPr>
            <a:r>
              <a:rPr lang="tr-TR" dirty="0" smtClean="0">
                <a:solidFill>
                  <a:srgbClr val="FF0000"/>
                </a:solidFill>
              </a:rPr>
              <a:t>   Bunlar,</a:t>
            </a:r>
            <a:r>
              <a:rPr lang="tr-TR" dirty="0" smtClean="0"/>
              <a:t>koruma ve güvenliğin sağladığı alana girmek isteyen kişilerin;</a:t>
            </a:r>
          </a:p>
          <a:p>
            <a:pPr marL="514350" indent="-514350">
              <a:buAutoNum type="arabicParenR"/>
            </a:pPr>
            <a:r>
              <a:rPr lang="tr-TR" dirty="0" smtClean="0"/>
              <a:t>Duyarlı kapıdan(kapı detektörü) geçirilmek suretiyle</a:t>
            </a:r>
          </a:p>
          <a:p>
            <a:pPr marL="514350" indent="-514350">
              <a:buAutoNum type="arabicParenR"/>
            </a:pPr>
            <a:r>
              <a:rPr lang="tr-TR" dirty="0" smtClean="0"/>
              <a:t>Üstlerinin el detektörü vasıtasıyla,</a:t>
            </a:r>
          </a:p>
          <a:p>
            <a:pPr marL="514350" indent="-514350">
              <a:buAutoNum type="arabicParenR"/>
            </a:pPr>
            <a:r>
              <a:rPr lang="tr-TR" dirty="0" smtClean="0"/>
              <a:t>Çanta ve eşyalarının X-ray cihazı,el detektörü veya benzeri elektronik sistemler vasıtasıyla</a:t>
            </a:r>
          </a:p>
          <a:p>
            <a:pPr marL="514350" indent="-514350">
              <a:buAutoNum type="arabicParenR"/>
            </a:pPr>
            <a:r>
              <a:rPr lang="tr-TR" dirty="0" smtClean="0"/>
              <a:t>Araçların fiziki olarak ve bazı özellik arz eden yer ve durumlarda elektronik sistemleri ile </a:t>
            </a:r>
          </a:p>
          <a:p>
            <a:pPr marL="514350" indent="-514350">
              <a:buAutoNum type="arabicParenR"/>
            </a:pPr>
            <a:r>
              <a:rPr lang="tr-TR" dirty="0" smtClean="0"/>
              <a:t>Gerektiğinde narkotik veya patlayıcı tespit köpeği gibi görev hayvanları ile kontrol edilmeleridir.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110</a:t>
            </a:fld>
            <a:endParaRPr lang="tr-T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Özel güvenlik görevlileri 5188 S.k. İle önleme araması yapma yetkisine sahiptir.Görev bölgesi girişinde yapılan arama bir anlamda oraya gelen kişilerin içeri girmek için kendi rızaları ile aramayı kabul etmeleri gerektiğine işaret etmektedir.</a:t>
            </a:r>
          </a:p>
          <a:p>
            <a:r>
              <a:rPr lang="tr-TR" dirty="0" smtClean="0"/>
              <a:t>Aranmak için rızası olmayan kişinin zorla aranması diye bir şey söz konusu olamaz.</a:t>
            </a:r>
          </a:p>
          <a:p>
            <a:r>
              <a:rPr lang="tr-TR" dirty="0" smtClean="0"/>
              <a:t>Bu durumda görevli özel güvenlik görevlisi, </a:t>
            </a:r>
            <a:r>
              <a:rPr lang="tr-TR" u="sng" dirty="0" smtClean="0"/>
              <a:t>’ </a:t>
            </a:r>
            <a:r>
              <a:rPr lang="tr-TR" b="1" u="sng" dirty="0" smtClean="0">
                <a:solidFill>
                  <a:srgbClr val="FF0000"/>
                </a:solidFill>
              </a:rPr>
              <a:t>ilgili yasa ve bulunulan yerin kural ve düzenlemeleri gereği olarak bu görevi yerine getirmek zorunda olduğunu,aksi takdirde içeri girmenin mümkün olamayacağını’ </a:t>
            </a:r>
            <a:r>
              <a:rPr lang="tr-TR" dirty="0" smtClean="0"/>
              <a:t>uygun bir ifade ile karşıdaki kişiye izah eder.Söz konusu kişi buna rağmen aranmak istemezse,içeri alınmaz.İçeri alınmamaya karşı direnen kişi hakkında,kanuni yetkilerin kullanılması suretiyle engel olunur ve derhal genel kollukla iletişim kurulur.</a:t>
            </a:r>
            <a:endParaRPr lang="tr-TR" u="sng"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111</a:t>
            </a:fld>
            <a:endParaRPr lang="tr-T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Aranmak istemeyen kişinin dönüp gitmesi,suçun önlenmesinde tek başına yeterli değildir.Kişinin,aranmak istememesinin çeşitli nedenleri olabilir:</a:t>
            </a:r>
          </a:p>
          <a:p>
            <a:pPr marL="514350" indent="-514350">
              <a:buAutoNum type="arabicParenR"/>
            </a:pPr>
            <a:r>
              <a:rPr lang="tr-TR" dirty="0" smtClean="0"/>
              <a:t>Kişinin üzerinde bulundurulması veya taşınması yasak olan bir maddenin olması ve bunun açığa çıkacağı endişesinin var olmasıdır.</a:t>
            </a:r>
          </a:p>
          <a:p>
            <a:pPr marL="514350" indent="-514350">
              <a:buAutoNum type="arabicParenR"/>
            </a:pPr>
            <a:r>
              <a:rPr lang="tr-TR" dirty="0" smtClean="0"/>
              <a:t>Kişinin aşırı hassas ve özgürlükçü bir yapıya sahip olması ve bu nedenle de bu tür uygulamaları özel hayatına,kişi hak ve hürriyetlerine bir müdahale,saldırı olarak görmesidir.</a:t>
            </a:r>
          </a:p>
          <a:p>
            <a:pPr marL="514350" indent="-514350">
              <a:buAutoNum type="arabicParenR"/>
            </a:pPr>
            <a:r>
              <a:rPr lang="tr-TR" dirty="0" smtClean="0"/>
              <a:t>Bu açıdan,arama isteğine karşı bir tepki oluşturmak amacıyla karşı gelme yolu seçilebilir.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112</a:t>
            </a:fld>
            <a:endParaRPr lang="tr-T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3) Kişinin o anki psikolojik durumuyla ilgilidir,geçici bir ruh halidir.Herhangi bir nedenden dolayı morali bozuk,stresli,psikolojik anlamda sorun yaşamasına bağlı olarak kontrolsüz bir şekilde böyle bir davranış içerisine girilmiş olabilir.</a:t>
            </a:r>
          </a:p>
          <a:p>
            <a:pPr>
              <a:buNone/>
            </a:pPr>
            <a:r>
              <a:rPr lang="tr-TR" dirty="0" smtClean="0"/>
              <a:t>4) Hamileler ile kalp pili takılı olanlar,risk oluşturabileceğini düşünerek aranmak istemeyebilirler. </a:t>
            </a:r>
          </a:p>
          <a:p>
            <a:pPr>
              <a:buNone/>
            </a:pPr>
            <a:r>
              <a:rPr lang="tr-TR" dirty="0" smtClean="0"/>
              <a:t>    Eğer kişinin, suç aleti veya unsuru nedeniyle aranmaya karşı çıktığı kanaati oluşursa, usulüne uygun iletişim kanalı ile yetkili genel kolluğa  bildirim yapılmalıdır.</a:t>
            </a: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113</a:t>
            </a:fld>
            <a:endParaRPr lang="tr-T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r>
              <a:rPr lang="tr-TR" dirty="0" smtClean="0"/>
              <a:t>Mevcut tasalara göre girilmek istenen yerin kural ve düzenlemeleri gereği dışarıda bırakılması gereken eşyalar (cep telefonu, çakmak, çakı gibi)kontrol noktasında emanete alınır. </a:t>
            </a:r>
          </a:p>
          <a:p>
            <a:r>
              <a:rPr lang="tr-TR" dirty="0" smtClean="0"/>
              <a:t>Bunun karşılığında eşyanın sahibine yazılı tutanak verilir veya deftere kaydedilir. </a:t>
            </a:r>
          </a:p>
          <a:p>
            <a:r>
              <a:rPr lang="tr-TR" dirty="0" smtClean="0"/>
              <a:t>Emanete alınan eşyalar, çıkışta sahibine, tutanakla ve deftere imza attırmak suretiyle teslim edilmelidir.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114</a:t>
            </a:fld>
            <a:endParaRPr lang="tr-T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r>
              <a:rPr lang="tr-TR" dirty="0" smtClean="0"/>
              <a:t>Önleme araması yapılan kişilerin üzerinde veya yanlarında bulundukları çantada yasal olmayan bir madde </a:t>
            </a:r>
            <a:r>
              <a:rPr lang="tr-TR" b="1" dirty="0" smtClean="0">
                <a:solidFill>
                  <a:srgbClr val="FF0000"/>
                </a:solidFill>
              </a:rPr>
              <a:t>(Ruhsatsız silah, patlayıcı veya uyuşturucu madde…)</a:t>
            </a:r>
            <a:r>
              <a:rPr lang="tr-TR" b="1" dirty="0" smtClean="0"/>
              <a:t> </a:t>
            </a:r>
            <a:r>
              <a:rPr lang="tr-TR" dirty="0" smtClean="0"/>
              <a:t>tespit edildiğinde hemen, arama yapması ve gerekli ileri tedbirleri uygulamaya koyması için genel kolluğa haber verilir. </a:t>
            </a:r>
          </a:p>
          <a:p>
            <a:r>
              <a:rPr lang="tr-TR" dirty="0" smtClean="0"/>
              <a:t>Hedef kişinin bu süreç içerisinde bulunulan yerden  ayrılmak veya kaçmak istemesi halinde kendisine engel olunur, gerektiğinde zor kullanılır ve söz konusu eşya emanete alınır.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115</a:t>
            </a:fld>
            <a:endParaRPr lang="tr-T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dirty="0" smtClean="0"/>
              <a:t>Özel güvenlik görevlileri; almış olduğu teorik bilgileri temel yapmak suretiyle zaman içerisinde insanların tutum ve davranışları ile vücut dilini anlama-okuma yetenek ve deneyimini geliştirmelidir. </a:t>
            </a:r>
          </a:p>
          <a:p>
            <a:r>
              <a:rPr lang="tr-TR" dirty="0" smtClean="0"/>
              <a:t>Bu şekilde; karşılaştığı kişilerden kimlerin potansiyel tehdit, aranan şüpheli veya sorunlu olduğu konusunda ön değerlendirmelere sahip olmalıdır.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116</a:t>
            </a:fld>
            <a:endParaRPr lang="tr-T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8229600" cy="582594"/>
          </a:xfrm>
        </p:spPr>
        <p:txBody>
          <a:bodyPr>
            <a:normAutofit/>
          </a:bodyPr>
          <a:lstStyle/>
          <a:p>
            <a:r>
              <a:rPr lang="tr-TR" b="1" dirty="0" smtClean="0">
                <a:solidFill>
                  <a:srgbClr val="FF0000"/>
                </a:solidFill>
              </a:rPr>
              <a:t>11.1. Üst Arama Yöntemleri</a:t>
            </a:r>
            <a:endParaRPr lang="tr-TR" b="1" dirty="0">
              <a:solidFill>
                <a:srgbClr val="FF0000"/>
              </a:solidFill>
            </a:endParaRPr>
          </a:p>
        </p:txBody>
      </p:sp>
      <p:sp>
        <p:nvSpPr>
          <p:cNvPr id="5" name="İçerik Yer Tutucusu 4"/>
          <p:cNvSpPr>
            <a:spLocks noGrp="1"/>
          </p:cNvSpPr>
          <p:nvPr>
            <p:ph idx="1"/>
          </p:nvPr>
        </p:nvSpPr>
        <p:spPr>
          <a:xfrm>
            <a:off x="357158" y="1000108"/>
            <a:ext cx="8576530" cy="5248292"/>
          </a:xfrm>
        </p:spPr>
        <p:txBody>
          <a:bodyPr>
            <a:normAutofit/>
          </a:bodyPr>
          <a:lstStyle/>
          <a:p>
            <a:r>
              <a:rPr lang="tr-TR" dirty="0" smtClean="0"/>
              <a:t>Kamuya açık alanlarda (Spor alanları ile havaalanları girişlerinde) özel güvenlik görevlilerince yapılacak üst araması, genel kolluğun gözetim ve denetiminde yapılır. </a:t>
            </a:r>
          </a:p>
          <a:p>
            <a:r>
              <a:rPr lang="tr-TR" dirty="0" smtClean="0"/>
              <a:t>Arama sırasında yakalanan kişilere veya el konulan ( emanete alınan) madde ve cisimler, yasal işlemi yapılmak üzere bir tutanakla genel kolluğa teslim edilir.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117</a:t>
            </a:fld>
            <a:endParaRPr lang="tr-T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r>
              <a:rPr lang="tr-TR" dirty="0" smtClean="0"/>
              <a:t>Arama kişinin aynı cinsiyetindeki görevli tarafından yapılır.. </a:t>
            </a:r>
          </a:p>
          <a:p>
            <a:endParaRPr lang="tr-TR" dirty="0" smtClean="0"/>
          </a:p>
          <a:p>
            <a:r>
              <a:rPr lang="tr-TR" b="1" dirty="0" smtClean="0">
                <a:solidFill>
                  <a:srgbClr val="FF0000"/>
                </a:solidFill>
              </a:rPr>
              <a:t>Şahıs üst aramalarında; </a:t>
            </a:r>
          </a:p>
          <a:p>
            <a:r>
              <a:rPr lang="tr-TR" dirty="0" smtClean="0"/>
              <a:t>1)Ayakta durdurarak,</a:t>
            </a:r>
          </a:p>
          <a:p>
            <a:r>
              <a:rPr lang="tr-TR" dirty="0" smtClean="0"/>
              <a:t>2)Duvar veya  Araca yaslayarak,</a:t>
            </a:r>
          </a:p>
          <a:p>
            <a:r>
              <a:rPr lang="tr-TR" dirty="0" smtClean="0"/>
              <a:t>3)Diz çöktürmek suretiyle,</a:t>
            </a:r>
          </a:p>
          <a:p>
            <a:r>
              <a:rPr lang="tr-TR" dirty="0" smtClean="0"/>
              <a:t>4)Yüz üstü yatırarak arama yapılabilir.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118</a:t>
            </a:fld>
            <a:endParaRPr lang="tr-T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b="1" dirty="0">
                <a:solidFill>
                  <a:srgbClr val="FF0000"/>
                </a:solidFill>
              </a:rPr>
              <a:t>12 EMANETE ALMA </a:t>
            </a:r>
          </a:p>
          <a:p>
            <a:r>
              <a:rPr lang="tr-TR" dirty="0"/>
              <a:t>Özel güvenlik görevlileri 5188 sayılı Kanununun 7/9 maddesine göre ; genel kolluk kuvvetlerine derhal bildirmek şartıyla , aramalar sırasında suç teşkil eden veya delil olabilecek yada suç teşkil etmemekle birlikte tehlike doğurabilecek eşyayı </a:t>
            </a:r>
            <a:r>
              <a:rPr lang="tr-TR" b="1" u="sng" dirty="0">
                <a:solidFill>
                  <a:srgbClr val="FF0000"/>
                </a:solidFill>
              </a:rPr>
              <a:t>emanete alma</a:t>
            </a:r>
            <a:r>
              <a:rPr lang="tr-TR" b="1" dirty="0">
                <a:solidFill>
                  <a:srgbClr val="FF0000"/>
                </a:solidFill>
              </a:rPr>
              <a:t> </a:t>
            </a:r>
            <a:r>
              <a:rPr lang="tr-TR" dirty="0"/>
              <a:t>yetkisine sahiptir. </a:t>
            </a:r>
            <a:endParaRPr lang="tr-TR" dirty="0" smtClean="0"/>
          </a:p>
          <a:p>
            <a:r>
              <a:rPr lang="tr-TR" dirty="0" smtClean="0"/>
              <a:t>Bu yükümlülük yerine getirilirken, uygulamada suça el koyma ve sonraki süreç için gerekli tutanak düzenlemelerin  yanı sıra genel kolluğa teslim edilen eşya için de tutanak düzenlenir.</a:t>
            </a:r>
          </a:p>
          <a:p>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119</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sz="3600" dirty="0">
              <a:solidFill>
                <a:srgbClr val="000000"/>
              </a:solidFill>
              <a:latin typeface="Symbol"/>
            </a:endParaRPr>
          </a:p>
          <a:p>
            <a:r>
              <a:rPr lang="tr-TR" dirty="0" smtClean="0">
                <a:solidFill>
                  <a:srgbClr val="000000"/>
                </a:solidFill>
                <a:latin typeface="Times New Roman"/>
              </a:rPr>
              <a:t>Dikkatsizlik </a:t>
            </a:r>
            <a:r>
              <a:rPr lang="tr-TR" dirty="0">
                <a:solidFill>
                  <a:srgbClr val="000000"/>
                </a:solidFill>
                <a:latin typeface="Times New Roman"/>
              </a:rPr>
              <a:t>ve monotonluğun önüne geçilebilmesi için görevlilerin uzun süre güvenlik sistem ve cihazları başında çalıştırılmamalıdır. </a:t>
            </a:r>
          </a:p>
          <a:p>
            <a:r>
              <a:rPr lang="tr-TR" dirty="0" smtClean="0">
                <a:solidFill>
                  <a:srgbClr val="000000"/>
                </a:solidFill>
                <a:latin typeface="Times New Roman"/>
              </a:rPr>
              <a:t>Korunan </a:t>
            </a:r>
            <a:r>
              <a:rPr lang="tr-TR" dirty="0">
                <a:solidFill>
                  <a:srgbClr val="000000"/>
                </a:solidFill>
                <a:latin typeface="Times New Roman"/>
              </a:rPr>
              <a:t>yerdeki çeşitli güvenlik tedbirleri ile kilitli tutulan çıkış kapıları doğal afet (deprem yangın sel gibi) saldırı ve </a:t>
            </a:r>
            <a:r>
              <a:rPr lang="tr-TR" dirty="0" smtClean="0">
                <a:solidFill>
                  <a:srgbClr val="000000"/>
                </a:solidFill>
                <a:latin typeface="Times New Roman"/>
              </a:rPr>
              <a:t>benzeri, </a:t>
            </a:r>
            <a:r>
              <a:rPr lang="tr-TR" dirty="0">
                <a:solidFill>
                  <a:srgbClr val="000000"/>
                </a:solidFill>
                <a:latin typeface="Times New Roman"/>
              </a:rPr>
              <a:t>otomatik olarak da serbest geçiş </a:t>
            </a:r>
            <a:r>
              <a:rPr lang="tr-TR" dirty="0" err="1">
                <a:solidFill>
                  <a:srgbClr val="000000"/>
                </a:solidFill>
                <a:latin typeface="Times New Roman"/>
              </a:rPr>
              <a:t>moduna</a:t>
            </a:r>
            <a:r>
              <a:rPr lang="tr-TR" dirty="0">
                <a:solidFill>
                  <a:srgbClr val="000000"/>
                </a:solidFill>
                <a:latin typeface="Times New Roman"/>
              </a:rPr>
              <a:t> ayarlanmalıdır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9814198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501122" cy="6286544"/>
          </a:xfrm>
        </p:spPr>
        <p:txBody>
          <a:bodyPr>
            <a:normAutofit/>
          </a:bodyPr>
          <a:lstStyle/>
          <a:p>
            <a:r>
              <a:rPr lang="tr-TR" b="1" dirty="0">
                <a:solidFill>
                  <a:srgbClr val="FF0000"/>
                </a:solidFill>
              </a:rPr>
              <a:t>13.ZOR KULLANMA </a:t>
            </a:r>
          </a:p>
          <a:p>
            <a:r>
              <a:rPr lang="tr-TR" dirty="0"/>
              <a:t>Özel güvenlik hizmetleri, kamu güvenliğini tamamlayıcı mahiyette olarak, demokratik hak ve özgürlüklerin koruyucusu bir hizmettir, ancak; aynı zamanda kamu </a:t>
            </a:r>
            <a:r>
              <a:rPr lang="tr-TR" dirty="0" smtClean="0"/>
              <a:t>düzeninin </a:t>
            </a:r>
            <a:r>
              <a:rPr lang="tr-TR" dirty="0"/>
              <a:t>sağlanması, </a:t>
            </a:r>
            <a:r>
              <a:rPr lang="tr-TR" dirty="0" smtClean="0"/>
              <a:t>genelin </a:t>
            </a:r>
            <a:r>
              <a:rPr lang="tr-TR" dirty="0"/>
              <a:t>menfaatinin zedelenmemesi için gerekli şartlar oluştuğunda zor kullanma da gerekebilmektedir.</a:t>
            </a:r>
          </a:p>
          <a:p>
            <a:r>
              <a:rPr lang="tr-TR" dirty="0"/>
              <a:t>Özel güvenlik görevlilerine;  4721 sayılı Türk Medeni Kanunu’nun 981 inci maddesine, </a:t>
            </a:r>
            <a:endParaRPr lang="tr-TR" dirty="0" smtClean="0"/>
          </a:p>
          <a:p>
            <a:r>
              <a:rPr lang="tr-TR" dirty="0" smtClean="0"/>
              <a:t>Borçlar </a:t>
            </a:r>
            <a:r>
              <a:rPr lang="tr-TR" dirty="0"/>
              <a:t>Kanunu ‘</a:t>
            </a:r>
            <a:r>
              <a:rPr lang="tr-TR" dirty="0" err="1"/>
              <a:t>nun</a:t>
            </a:r>
            <a:r>
              <a:rPr lang="tr-TR" dirty="0"/>
              <a:t> 52 inci maddesine (Yeni 6098 borçlar kanunun 64 </a:t>
            </a:r>
            <a:r>
              <a:rPr lang="tr-TR" dirty="0" err="1"/>
              <a:t>ncü</a:t>
            </a:r>
            <a:r>
              <a:rPr lang="tr-TR" dirty="0"/>
              <a:t> maddesi) ve </a:t>
            </a:r>
            <a:endParaRPr lang="tr-TR" dirty="0" smtClean="0"/>
          </a:p>
          <a:p>
            <a:r>
              <a:rPr lang="tr-TR" dirty="0" smtClean="0"/>
              <a:t>Türk </a:t>
            </a:r>
            <a:r>
              <a:rPr lang="tr-TR" dirty="0"/>
              <a:t>Ceza Kanunu’nun24 ve 25 inci maddelerine göre zor kullanma yetkisi verilmiştir.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120</a:t>
            </a:fld>
            <a:endParaRPr lang="tr-T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dirty="0"/>
              <a:t>2559 sayılı Kanunun Ek 6’ncı maddesinde ; “</a:t>
            </a:r>
            <a:r>
              <a:rPr lang="tr-TR" dirty="0" smtClean="0"/>
              <a:t>Zor </a:t>
            </a:r>
            <a:r>
              <a:rPr lang="tr-TR" dirty="0"/>
              <a:t>kullanma , direnme ve saldırının mahiyetine ve derecesine göre etkisiz hale getirilecek şekilde kademeli olarak artan nispette </a:t>
            </a:r>
            <a:endParaRPr lang="tr-TR" dirty="0" smtClean="0"/>
          </a:p>
          <a:p>
            <a:r>
              <a:rPr lang="tr-TR" dirty="0" smtClean="0"/>
              <a:t>1.bedeni </a:t>
            </a:r>
            <a:r>
              <a:rPr lang="tr-TR" dirty="0"/>
              <a:t>kuvvet </a:t>
            </a:r>
            <a:endParaRPr lang="tr-TR" dirty="0" smtClean="0"/>
          </a:p>
          <a:p>
            <a:r>
              <a:rPr lang="tr-TR" dirty="0" smtClean="0"/>
              <a:t>2</a:t>
            </a:r>
            <a:r>
              <a:rPr lang="tr-TR" dirty="0"/>
              <a:t>. maddi güç  </a:t>
            </a:r>
            <a:endParaRPr lang="tr-TR" dirty="0" smtClean="0"/>
          </a:p>
          <a:p>
            <a:r>
              <a:rPr lang="tr-TR" dirty="0" smtClean="0"/>
              <a:t>3.Kanuni </a:t>
            </a:r>
            <a:r>
              <a:rPr lang="tr-TR" dirty="0"/>
              <a:t>şartları gerçekleştiğinde her çeşit silah kullanma yetkilerini ifade eder.” Denilmek suretiyle polisin zor kullanma yetkisi tarif edilmiştir.</a:t>
            </a:r>
          </a:p>
          <a:p>
            <a:r>
              <a:rPr lang="tr-TR" dirty="0"/>
              <a:t>Aynı kavram polis Çevik Kuvvet Yönetmeliğinin 4’üncü maddesinde de benzer şekilde açıklanmıştır. “ Zor kullanma, cebir ve şiddet veya tehdit veya saldırı veya direnişin derecesine ve gereğine göre kademeli şekilde artan ölçüde </a:t>
            </a:r>
            <a:r>
              <a:rPr lang="tr-TR" b="1" dirty="0">
                <a:solidFill>
                  <a:srgbClr val="FF0000"/>
                </a:solidFill>
              </a:rPr>
              <a:t>1. Bedeni kuvvet, 2. Maddi güç  3. Silah kullanılması halidir.”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121</a:t>
            </a:fld>
            <a:endParaRPr lang="tr-T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r>
              <a:rPr lang="tr-TR" dirty="0" err="1"/>
              <a:t>Ozel</a:t>
            </a:r>
            <a:r>
              <a:rPr lang="tr-TR" dirty="0"/>
              <a:t> güvenlik görevlileri de yaptığı görevlerin gereği zorlayıcı yetkilere sahiptir. </a:t>
            </a:r>
            <a:r>
              <a:rPr lang="tr-TR" dirty="0" smtClean="0"/>
              <a:t>Bazen </a:t>
            </a:r>
            <a:r>
              <a:rPr lang="tr-TR" dirty="0"/>
              <a:t>zor (güç) kullanılması bir zorunluluk olabilir </a:t>
            </a:r>
          </a:p>
          <a:p>
            <a:r>
              <a:rPr lang="tr-TR" b="1" dirty="0">
                <a:solidFill>
                  <a:srgbClr val="FF0000"/>
                </a:solidFill>
              </a:rPr>
              <a:t>13.1.Zor (Güç) kullanmada Aranan Şartlar</a:t>
            </a:r>
          </a:p>
          <a:p>
            <a:r>
              <a:rPr lang="tr-TR" dirty="0"/>
              <a:t>Özel güvenlik görevlileri, istediği zaman ve şekilde zor kullanamaz. Zor kullanabilmesi için gerekli şartların oluşması gerekir. </a:t>
            </a:r>
          </a:p>
          <a:p>
            <a:r>
              <a:rPr lang="tr-TR" b="1" dirty="0">
                <a:solidFill>
                  <a:srgbClr val="FF0000"/>
                </a:solidFill>
              </a:rPr>
              <a:t>Zor (güç) kullanmada aranılan üç temel şart vardır; Bunlar:</a:t>
            </a:r>
          </a:p>
          <a:p>
            <a:pPr lvl="0"/>
            <a:r>
              <a:rPr lang="tr-TR" dirty="0"/>
              <a:t>Güç kullanmaya mecbur kalınmalıdır.</a:t>
            </a:r>
          </a:p>
          <a:p>
            <a:pPr lvl="0"/>
            <a:r>
              <a:rPr lang="tr-TR" dirty="0"/>
              <a:t>Güç kullanma tedbirleriyle olay arasında bir denge olmalıdır.</a:t>
            </a:r>
          </a:p>
          <a:p>
            <a:pPr lvl="0"/>
            <a:r>
              <a:rPr lang="tr-TR" dirty="0"/>
              <a:t>Güç kullanma kanuna uygun olmalıdır.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122</a:t>
            </a:fld>
            <a:endParaRPr lang="tr-T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b="1" dirty="0" smtClean="0">
                <a:solidFill>
                  <a:srgbClr val="FF0000"/>
                </a:solidFill>
              </a:rPr>
              <a:t>13.1-Zor </a:t>
            </a:r>
            <a:r>
              <a:rPr lang="tr-TR" b="1" dirty="0">
                <a:solidFill>
                  <a:srgbClr val="FF0000"/>
                </a:solidFill>
              </a:rPr>
              <a:t>(Güç) kullanmaya Mecbur kalınmalıdır</a:t>
            </a:r>
            <a:endParaRPr lang="tr-TR" dirty="0">
              <a:solidFill>
                <a:srgbClr val="FF0000"/>
              </a:solidFill>
            </a:endParaRPr>
          </a:p>
          <a:p>
            <a:r>
              <a:rPr lang="tr-TR" dirty="0" smtClean="0"/>
              <a:t>Kullanılan </a:t>
            </a:r>
            <a:r>
              <a:rPr lang="tr-TR" dirty="0"/>
              <a:t>gücün 'makul ve uygun ' olarak kabul edilebilmesi için onun kullanımının artık kaçınılmaz ve son çare olması gereklidir. </a:t>
            </a:r>
            <a:endParaRPr lang="tr-TR" dirty="0" smtClean="0"/>
          </a:p>
          <a:p>
            <a:r>
              <a:rPr lang="tr-TR" b="1" dirty="0" smtClean="0">
                <a:solidFill>
                  <a:srgbClr val="FF0000"/>
                </a:solidFill>
              </a:rPr>
              <a:t>Örneğin</a:t>
            </a:r>
            <a:r>
              <a:rPr lang="tr-TR" b="1" dirty="0">
                <a:solidFill>
                  <a:srgbClr val="FF0000"/>
                </a:solidFill>
              </a:rPr>
              <a:t>;</a:t>
            </a:r>
            <a:r>
              <a:rPr lang="tr-TR" b="1" dirty="0"/>
              <a:t> </a:t>
            </a:r>
            <a:r>
              <a:rPr lang="tr-TR" dirty="0"/>
              <a:t>olağan bir şekilde devam eden bir konserin , aniden yasadışı bir eyleme dönüşmesi ve göstericilerin </a:t>
            </a:r>
            <a:r>
              <a:rPr lang="tr-TR" dirty="0" smtClean="0"/>
              <a:t>etrafı </a:t>
            </a:r>
            <a:r>
              <a:rPr lang="tr-TR" dirty="0"/>
              <a:t>yağmalamaya başlaması halinde görevlilerin müdahale ederek saldırganları yakalaması ve kelepçe kullanması, mecbur kalınmış bir zor kullanma </a:t>
            </a:r>
            <a:r>
              <a:rPr lang="tr-TR" dirty="0" smtClean="0"/>
              <a:t>tedbiridir</a:t>
            </a:r>
            <a:r>
              <a:rPr lang="tr-TR" dirty="0"/>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123</a:t>
            </a:fld>
            <a:endParaRPr lang="tr-T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normAutofit/>
          </a:bodyPr>
          <a:lstStyle/>
          <a:p>
            <a:r>
              <a:rPr lang="tr-TR" dirty="0" smtClean="0"/>
              <a:t>Görevlilerin</a:t>
            </a:r>
            <a:r>
              <a:rPr lang="tr-TR" dirty="0"/>
              <a:t>, karşıdaki kişiyi cezalandırmak amacı ile güç kullanmasının yasal bir dayanağı olamaz</a:t>
            </a:r>
            <a:r>
              <a:rPr lang="tr-TR" dirty="0" smtClean="0"/>
              <a:t>.. </a:t>
            </a:r>
            <a:r>
              <a:rPr lang="tr-TR" dirty="0"/>
              <a:t>Buradaki en önemli ve nihai amaç </a:t>
            </a:r>
            <a:r>
              <a:rPr lang="tr-TR" b="1" dirty="0">
                <a:solidFill>
                  <a:srgbClr val="FF0000"/>
                </a:solidFill>
              </a:rPr>
              <a:t>saldırganı durdurmak ve kontrol altına </a:t>
            </a:r>
            <a:r>
              <a:rPr lang="tr-TR" dirty="0"/>
              <a:t>almaktır. Bu nedenledir ki; yasalara ve profesyonel güvenlik hizmetleri usul ve esaslarına uygun bir şekilde yerine getirilen bir güç kullanma tedbiri; bir  ‘boğuşma’, ' kavga ' adam dövme ' yaralama ‘ veya adam öldürme’ olmayıp, 'kontrol altına alma' veya 'etkisiz hale getirme' olarak tanımlanır.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124</a:t>
            </a:fld>
            <a:endParaRPr lang="tr-T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8858280" cy="6097310"/>
          </a:xfrm>
        </p:spPr>
        <p:txBody>
          <a:bodyPr>
            <a:normAutofit/>
          </a:bodyPr>
          <a:lstStyle/>
          <a:p>
            <a:r>
              <a:rPr lang="tr-TR" b="1" dirty="0" smtClean="0">
                <a:solidFill>
                  <a:srgbClr val="FF0000"/>
                </a:solidFill>
              </a:rPr>
              <a:t>13.2- </a:t>
            </a:r>
            <a:r>
              <a:rPr lang="tr-TR" b="1" dirty="0">
                <a:solidFill>
                  <a:srgbClr val="FF0000"/>
                </a:solidFill>
              </a:rPr>
              <a:t>Zor (Güç) Kullanma Tedbirleriyle Olay Arasında Bir Denge Olmalıdır</a:t>
            </a:r>
            <a:endParaRPr lang="tr-TR" dirty="0">
              <a:solidFill>
                <a:srgbClr val="FF0000"/>
              </a:solidFill>
            </a:endParaRPr>
          </a:p>
          <a:p>
            <a:r>
              <a:rPr lang="tr-TR" dirty="0"/>
              <a:t>Güç kullanmada Aranan diğer bir şart da, kullanılan güç ile olay ve oluşan </a:t>
            </a:r>
            <a:r>
              <a:rPr lang="tr-TR" dirty="0" smtClean="0"/>
              <a:t>tehlike </a:t>
            </a:r>
            <a:r>
              <a:rPr lang="tr-TR" dirty="0"/>
              <a:t>arasında bir denge olmasıdır. </a:t>
            </a:r>
            <a:endParaRPr lang="tr-TR" dirty="0" smtClean="0"/>
          </a:p>
          <a:p>
            <a:r>
              <a:rPr lang="tr-TR" dirty="0" smtClean="0"/>
              <a:t>Güç </a:t>
            </a:r>
            <a:r>
              <a:rPr lang="tr-TR" dirty="0"/>
              <a:t>kullanma işleminde uygulanan yöntem mukavemeti kırmaya elverişli olmasıyla birlikte, ayrıca direnme ile de orantılı olmalıdır. </a:t>
            </a:r>
            <a:endParaRPr lang="tr-TR" dirty="0" smtClean="0"/>
          </a:p>
          <a:p>
            <a:r>
              <a:rPr lang="tr-TR" dirty="0" smtClean="0"/>
              <a:t>Örneğin</a:t>
            </a:r>
            <a:r>
              <a:rPr lang="tr-TR" dirty="0"/>
              <a:t>; olay yerinin. korunmasında;  uyarıya rağmen olay yerine girmeye çalışan kişiye karşı doğrudan silah kullanılmasında, zor kullanma ile karşılaşılan mukavemet arasında bir dengenin olduğu söylenemez. </a:t>
            </a:r>
          </a:p>
          <a:p>
            <a:r>
              <a:rPr lang="tr-TR" dirty="0" smtClean="0"/>
              <a:t>Görevin </a:t>
            </a:r>
            <a:r>
              <a:rPr lang="tr-TR" dirty="0"/>
              <a:t>ve koşulların gerektirdiği doz aşılmadan meşru sınırlar içerisinde kalınmalıdır.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125</a:t>
            </a:fld>
            <a:endParaRPr lang="tr-T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r>
              <a:rPr lang="tr-TR" b="1" dirty="0" smtClean="0">
                <a:solidFill>
                  <a:srgbClr val="FF0000"/>
                </a:solidFill>
              </a:rPr>
              <a:t>13.3-Zor </a:t>
            </a:r>
            <a:r>
              <a:rPr lang="tr-TR" b="1" dirty="0">
                <a:solidFill>
                  <a:srgbClr val="FF0000"/>
                </a:solidFill>
              </a:rPr>
              <a:t>(Güç) Kullanma Kanuna Uygun Olmalıdır</a:t>
            </a:r>
            <a:endParaRPr lang="tr-TR" dirty="0">
              <a:solidFill>
                <a:srgbClr val="FF0000"/>
              </a:solidFill>
            </a:endParaRPr>
          </a:p>
          <a:p>
            <a:r>
              <a:rPr lang="tr-TR" dirty="0"/>
              <a:t>Zor kullanma tedbirlerinin kanuni  dayanağının olması da zorunlu bir şarttır. Kanuna uygun olarak yakalama , yakalama sonrası arama, suç oluşturan eşyaları emanete alma işlemleri yerine getirilirken özel güvenliğin güç kullanma  yöntemine başvurma ihtimali söz konusudur. Bu gibi durumlarda özel güvenlik personeli, kanun gereği izin verilen yerlerde görev yapmaktadır ve yukarıdaki iki unsur çerçevesinde gerçekleştireceği zor kullanma tedbirleri de kanunidir.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126</a:t>
            </a:fld>
            <a:endParaRPr lang="tr-T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b="1" dirty="0">
                <a:solidFill>
                  <a:srgbClr val="FF0000"/>
                </a:solidFill>
              </a:rPr>
              <a:t>14.NOT ALMA </a:t>
            </a:r>
          </a:p>
          <a:p>
            <a:r>
              <a:rPr lang="tr-TR" b="1" dirty="0">
                <a:solidFill>
                  <a:srgbClr val="FF0000"/>
                </a:solidFill>
              </a:rPr>
              <a:t>14.1. Not Almanın Tanımı , Amacı ve Önemi </a:t>
            </a:r>
          </a:p>
          <a:p>
            <a:r>
              <a:rPr lang="tr-TR" dirty="0"/>
              <a:t>Not alma; duyulan, anlatılan ve hafızada kalan bilgilerin yazıya </a:t>
            </a:r>
            <a:r>
              <a:rPr lang="tr-TR" dirty="0" smtClean="0"/>
              <a:t>dökülmesi</a:t>
            </a:r>
            <a:r>
              <a:rPr lang="tr-TR" dirty="0"/>
              <a:t>, kayıtlara geçirilmesi işlemidir </a:t>
            </a:r>
            <a:r>
              <a:rPr lang="tr-TR" dirty="0" smtClean="0"/>
              <a:t>.</a:t>
            </a:r>
          </a:p>
          <a:p>
            <a:r>
              <a:rPr lang="tr-TR" dirty="0" smtClean="0"/>
              <a:t> </a:t>
            </a:r>
            <a:r>
              <a:rPr lang="tr-TR" dirty="0"/>
              <a:t>Özel güvenlik görevlilerinin; görevi esnasında duyduğu ve gördüğü, bilgi ve deneyimi gereği önemli olarak değerlendirdiği olay, durum, kişi, eşya ve araçlarla ilgili olarak kaleme aldığı hatırlatıcı nitelikli yazıdır.</a:t>
            </a:r>
          </a:p>
          <a:p>
            <a:r>
              <a:rPr lang="tr-TR" dirty="0"/>
              <a:t>Görev alanında meydana gelen olaya müdahale eden özel güvenlik görevlileri, ortada çok fazla konu ve detayla ilgilenmek zorundadır. </a:t>
            </a:r>
            <a:endParaRPr lang="tr-TR" dirty="0" smtClean="0"/>
          </a:p>
          <a:p>
            <a:r>
              <a:rPr lang="tr-TR" dirty="0" smtClean="0"/>
              <a:t>Olayla </a:t>
            </a:r>
            <a:r>
              <a:rPr lang="tr-TR" dirty="0"/>
              <a:t>ilgili genel kolluk tarafından yapılacak adli soruşturmanın başarıya ulaşmasında, özel güvenlik görevlilerinin, olay hakkında ilk başta sıcağı sıcağına aldığı notların büyük katkısı vardır.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127</a:t>
            </a:fld>
            <a:endParaRPr lang="tr-T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dirty="0" smtClean="0"/>
              <a:t>Görevli</a:t>
            </a:r>
            <a:r>
              <a:rPr lang="tr-TR" dirty="0"/>
              <a:t>, suçun açığa çıkarılmasına, olayın neden ve sonuçlarının anlaşılmasına ve suçlunun tespit edilmesine yarayacak bilgileri yerinde ve zamanında, hiçbir detayı kaçırmayarak, her şeyi oluş sırasına göre belirtmek suretiyle </a:t>
            </a:r>
            <a:r>
              <a:rPr lang="tr-TR" dirty="0" smtClean="0"/>
              <a:t>kaydetmelidir</a:t>
            </a:r>
            <a:r>
              <a:rPr lang="tr-TR" dirty="0"/>
              <a:t>.</a:t>
            </a:r>
          </a:p>
          <a:p>
            <a:r>
              <a:rPr lang="tr-TR" b="1" dirty="0">
                <a:solidFill>
                  <a:srgbClr val="FF0000"/>
                </a:solidFill>
              </a:rPr>
              <a:t>14.2.Not Almada Dikkat Edilmesi Gereken Hususlar </a:t>
            </a:r>
          </a:p>
          <a:p>
            <a:r>
              <a:rPr lang="tr-TR" dirty="0"/>
              <a:t>Not alma işlemi yapılırken dikkat edilmesi gereken başlıca önemli hususlar şu şekilde sıralanabilir: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128</a:t>
            </a:fld>
            <a:endParaRPr lang="tr-T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lvl="0"/>
            <a:r>
              <a:rPr lang="tr-TR" b="1" dirty="0">
                <a:solidFill>
                  <a:srgbClr val="FF0000"/>
                </a:solidFill>
              </a:rPr>
              <a:t>Notlar genelde el yazıyla alınır.</a:t>
            </a:r>
          </a:p>
          <a:p>
            <a:pPr lvl="0"/>
            <a:r>
              <a:rPr lang="tr-TR" dirty="0" smtClean="0"/>
              <a:t>Not </a:t>
            </a:r>
            <a:r>
              <a:rPr lang="tr-TR" dirty="0"/>
              <a:t>alma işlemi, hafızaya fazla güven  veya konuyu önemsememe  gibi nedenlerle hiçbir zaman ikinci plana itilmemelidir.</a:t>
            </a:r>
          </a:p>
          <a:p>
            <a:r>
              <a:rPr lang="tr-TR" dirty="0" smtClean="0"/>
              <a:t>Tarih</a:t>
            </a:r>
            <a:r>
              <a:rPr lang="tr-TR" dirty="0"/>
              <a:t>, göreve başlama zamanı, görevin türü (devriye, kontrol görevlisi....) Telsiz kodu ve devriye bölgesi , önemli telsiz mesajları veya tebliğler, hava durumu, aydınlık ve ışıklandırma durumu, görevin bitiş saati </a:t>
            </a:r>
            <a:r>
              <a:rPr lang="tr-TR" dirty="0" smtClean="0"/>
              <a:t>,</a:t>
            </a:r>
            <a:endParaRPr lang="tr-TR" dirty="0"/>
          </a:p>
          <a:p>
            <a:pPr lvl="0"/>
            <a:r>
              <a:rPr lang="tr-TR" dirty="0"/>
              <a:t>Genel bir kural olarak, not almak için sadece bir tür kalem kullanılır. </a:t>
            </a:r>
            <a:endParaRPr lang="tr-TR" dirty="0" smtClean="0"/>
          </a:p>
          <a:p>
            <a:pPr lvl="0"/>
            <a:r>
              <a:rPr lang="tr-TR" dirty="0" smtClean="0"/>
              <a:t>Not </a:t>
            </a:r>
            <a:r>
              <a:rPr lang="tr-TR" dirty="0"/>
              <a:t>alırken kalemin mürekkebinin </a:t>
            </a:r>
            <a:r>
              <a:rPr lang="tr-TR" dirty="0" smtClean="0"/>
              <a:t>bitmesi </a:t>
            </a:r>
            <a:r>
              <a:rPr lang="tr-TR" dirty="0"/>
              <a:t>ve bu nedenle kalem değiştirmek zorunda kalması ileride sorun oluşturabilir. </a:t>
            </a:r>
            <a:endParaRPr lang="tr-TR" dirty="0" smtClean="0"/>
          </a:p>
          <a:p>
            <a:pPr lvl="0"/>
            <a:r>
              <a:rPr lang="tr-TR" dirty="0" smtClean="0"/>
              <a:t>Mürekkep </a:t>
            </a:r>
            <a:r>
              <a:rPr lang="tr-TR" dirty="0"/>
              <a:t>veya kalem değişikliği, bu olayla ilgili bilgilerin sonradan doldurulduğu yönünde şüpheler ortaya çıkabileceği için bu tür kalem değişiklikleri belirtilir.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129</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20000"/>
          </a:bodyPr>
          <a:lstStyle/>
          <a:p>
            <a:r>
              <a:rPr lang="tr-TR" sz="3800" b="1" dirty="0">
                <a:solidFill>
                  <a:srgbClr val="FF0000"/>
                </a:solidFill>
                <a:latin typeface="Times New Roman"/>
              </a:rPr>
              <a:t>2.5.Kontrol Noktalarında Dikkat Edilmesi Gereken Hususlar </a:t>
            </a:r>
            <a:endParaRPr lang="tr-TR" sz="3800" dirty="0">
              <a:solidFill>
                <a:srgbClr val="FF0000"/>
              </a:solidFill>
              <a:latin typeface="Times New Roman"/>
            </a:endParaRPr>
          </a:p>
          <a:p>
            <a:r>
              <a:rPr lang="tr-TR" sz="3800" dirty="0" smtClean="0">
                <a:solidFill>
                  <a:srgbClr val="000000"/>
                </a:solidFill>
                <a:latin typeface="Times New Roman"/>
              </a:rPr>
              <a:t>•• </a:t>
            </a:r>
            <a:r>
              <a:rPr lang="tr-TR" sz="3800" dirty="0">
                <a:solidFill>
                  <a:srgbClr val="000000"/>
                </a:solidFill>
                <a:latin typeface="Times New Roman"/>
              </a:rPr>
              <a:t>Kişi kurum ve kuruluşlar ile kurucu yönetici özel güvenlik sorumlusu temsilci ve birim yetkilisinin talimatları emirleri yasalara uygun olmalıdır </a:t>
            </a:r>
            <a:r>
              <a:rPr lang="tr-TR" sz="3800" dirty="0" smtClean="0">
                <a:solidFill>
                  <a:srgbClr val="000000"/>
                </a:solidFill>
                <a:latin typeface="Times New Roman"/>
              </a:rPr>
              <a:t>.</a:t>
            </a:r>
          </a:p>
          <a:p>
            <a:r>
              <a:rPr lang="tr-TR" sz="3800" b="1" dirty="0" smtClean="0">
                <a:solidFill>
                  <a:srgbClr val="FF0000"/>
                </a:solidFill>
                <a:latin typeface="Times New Roman"/>
              </a:rPr>
              <a:t>Örneğin,</a:t>
            </a:r>
            <a:r>
              <a:rPr lang="tr-TR" sz="3800" dirty="0" smtClean="0">
                <a:solidFill>
                  <a:srgbClr val="000000"/>
                </a:solidFill>
                <a:latin typeface="Times New Roman"/>
              </a:rPr>
              <a:t> </a:t>
            </a:r>
            <a:r>
              <a:rPr lang="tr-TR" sz="3800" dirty="0">
                <a:solidFill>
                  <a:srgbClr val="000000"/>
                </a:solidFill>
                <a:latin typeface="Times New Roman"/>
              </a:rPr>
              <a:t>mal kayıplarını önlemeye yönelik bina giriş ve çıkışlarında özel güvenlik görevlilerine el ile arama yaptırma hukukî değildir </a:t>
            </a:r>
          </a:p>
          <a:p>
            <a:r>
              <a:rPr lang="tr-TR" sz="3800" dirty="0">
                <a:solidFill>
                  <a:srgbClr val="000000"/>
                </a:solidFill>
                <a:latin typeface="Times New Roman"/>
              </a:rPr>
              <a:t>• İşyeri sahiplerinin isteklerine cevap verebilmek beğenisini kazanmak ya da başka nedenlerle Yasal olmayan bir takım davranışlarda bulunmak suçtur.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18793715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lvl="0"/>
            <a:r>
              <a:rPr lang="tr-TR" dirty="0" smtClean="0"/>
              <a:t>Alınan </a:t>
            </a:r>
            <a:r>
              <a:rPr lang="tr-TR" dirty="0"/>
              <a:t>notlardan hiçbir silinti ve kazıntı </a:t>
            </a:r>
            <a:r>
              <a:rPr lang="tr-TR" dirty="0" smtClean="0"/>
              <a:t>olmamasına </a:t>
            </a:r>
            <a:r>
              <a:rPr lang="tr-TR" dirty="0"/>
              <a:t>dikkat  edilir. </a:t>
            </a:r>
            <a:endParaRPr lang="tr-TR" dirty="0" smtClean="0"/>
          </a:p>
          <a:p>
            <a:pPr lvl="0"/>
            <a:r>
              <a:rPr lang="tr-TR" dirty="0" smtClean="0"/>
              <a:t>Düzeltilmesi </a:t>
            </a:r>
            <a:r>
              <a:rPr lang="tr-TR" dirty="0"/>
              <a:t>gereken yerin üstü çizilir ve doğrusu yazılır.  </a:t>
            </a:r>
            <a:endParaRPr lang="tr-TR" dirty="0" smtClean="0"/>
          </a:p>
          <a:p>
            <a:pPr lvl="0"/>
            <a:r>
              <a:rPr lang="tr-TR" dirty="0" smtClean="0"/>
              <a:t>Çizilen </a:t>
            </a:r>
            <a:r>
              <a:rPr lang="tr-TR" dirty="0"/>
              <a:t>kelimeler okunabilir olmalıdır.</a:t>
            </a:r>
          </a:p>
          <a:p>
            <a:pPr lvl="0"/>
            <a:r>
              <a:rPr lang="tr-TR" dirty="0" smtClean="0"/>
              <a:t> </a:t>
            </a:r>
            <a:r>
              <a:rPr lang="tr-TR" dirty="0"/>
              <a:t>İlk başta önemsiz gibi görünen bir ayrıntının sonradan çok önemli olarak gündeme gelebileceği unutulmamalıdır.</a:t>
            </a:r>
          </a:p>
          <a:p>
            <a:pPr lvl="0"/>
            <a:r>
              <a:rPr lang="tr-TR" dirty="0"/>
              <a:t>Notlar, işlemlerin ve olayın meydana geliş  zamanı ve sırası esas alınmak suretiyle kaydedilmelidir.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130</a:t>
            </a:fld>
            <a:endParaRPr lang="tr-T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lvl="0"/>
            <a:r>
              <a:rPr lang="tr-TR" dirty="0" smtClean="0"/>
              <a:t>Notların </a:t>
            </a:r>
            <a:r>
              <a:rPr lang="tr-TR" dirty="0"/>
              <a:t>çok uzun olmasını önlemek için bazı genel kısaltmalar yapılabilir. Bu yapılırken herhangi bir karışıklık ve yanlış anlamadan uzak olunmalıdır. Bu kısaltmaların ne anlama geldiği notun başında belirtilir. Örneğin;</a:t>
            </a:r>
          </a:p>
          <a:p>
            <a:r>
              <a:rPr lang="tr-TR" dirty="0"/>
              <a:t> </a:t>
            </a:r>
          </a:p>
          <a:p>
            <a:r>
              <a:rPr lang="tr-TR" dirty="0"/>
              <a:t> Şüpheli için  ‘ Ş’ birden fazla şüpheliyi belirtmek için ‘Ş1 ve ‘Ş2’ </a:t>
            </a:r>
          </a:p>
          <a:p>
            <a:r>
              <a:rPr lang="tr-TR" dirty="0"/>
              <a:t> </a:t>
            </a:r>
          </a:p>
          <a:p>
            <a:r>
              <a:rPr lang="tr-TR" dirty="0"/>
              <a:t>Şüpheli araç için ŞA </a:t>
            </a:r>
          </a:p>
          <a:p>
            <a:r>
              <a:rPr lang="tr-TR" dirty="0"/>
              <a:t> </a:t>
            </a:r>
          </a:p>
          <a:p>
            <a:r>
              <a:rPr lang="tr-TR" dirty="0"/>
              <a:t>Tanık için ‘T’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131</a:t>
            </a:fld>
            <a:endParaRPr lang="tr-TR"/>
          </a:p>
        </p:txBody>
      </p:sp>
    </p:spTree>
    <p:extLst>
      <p:ext uri="{BB962C8B-B14F-4D97-AF65-F5344CB8AC3E}">
        <p14:creationId xmlns:p14="http://schemas.microsoft.com/office/powerpoint/2010/main" val="32033065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643710"/>
          </a:xfrm>
        </p:spPr>
        <p:txBody>
          <a:bodyPr>
            <a:normAutofit fontScale="25000" lnSpcReduction="20000"/>
          </a:bodyPr>
          <a:lstStyle/>
          <a:p>
            <a:r>
              <a:rPr lang="tr-TR" sz="9600" b="1" dirty="0" smtClean="0">
                <a:solidFill>
                  <a:srgbClr val="FF0000"/>
                </a:solidFill>
              </a:rPr>
              <a:t>14.3 </a:t>
            </a:r>
            <a:r>
              <a:rPr lang="tr-TR" sz="9600" b="1" dirty="0">
                <a:solidFill>
                  <a:srgbClr val="FF0000"/>
                </a:solidFill>
              </a:rPr>
              <a:t>Şüpheli Eşkal Tarifi</a:t>
            </a:r>
          </a:p>
          <a:p>
            <a:r>
              <a:rPr lang="tr-TR" sz="4000" dirty="0"/>
              <a:t> </a:t>
            </a:r>
          </a:p>
          <a:p>
            <a:r>
              <a:rPr lang="tr-TR" sz="9600" dirty="0"/>
              <a:t>Eşkal, kişilerin gözle görülebilen belirgin özellikleridir. </a:t>
            </a:r>
            <a:endParaRPr lang="tr-TR" sz="9600" dirty="0" smtClean="0"/>
          </a:p>
          <a:p>
            <a:r>
              <a:rPr lang="tr-TR" sz="9600" dirty="0" smtClean="0"/>
              <a:t>Eşkal </a:t>
            </a:r>
            <a:r>
              <a:rPr lang="tr-TR" sz="9600" dirty="0"/>
              <a:t>tanımlamanın gözlemle çok yakın bir ilişkisi vardır. </a:t>
            </a:r>
            <a:endParaRPr lang="tr-TR" sz="9600" dirty="0" smtClean="0"/>
          </a:p>
          <a:p>
            <a:r>
              <a:rPr lang="tr-TR" sz="9600" dirty="0" smtClean="0"/>
              <a:t>Gözleri </a:t>
            </a:r>
            <a:r>
              <a:rPr lang="tr-TR" sz="9600" dirty="0"/>
              <a:t>gücü zayıf olan bir kişinin sağlıklı eşkal tarifi yapması pek mümkün değildir. </a:t>
            </a:r>
            <a:endParaRPr lang="tr-TR" sz="9600" dirty="0" smtClean="0"/>
          </a:p>
          <a:p>
            <a:r>
              <a:rPr lang="tr-TR" sz="9600" dirty="0" smtClean="0"/>
              <a:t>Özel </a:t>
            </a:r>
            <a:r>
              <a:rPr lang="tr-TR" sz="9600" dirty="0"/>
              <a:t>güvenlik görevlileri, tarif ve tanımlamalarda ortak bir standarda ve terminolojiye sahip olmalıdır.</a:t>
            </a:r>
          </a:p>
          <a:p>
            <a:r>
              <a:rPr lang="tr-TR" sz="9600" dirty="0"/>
              <a:t>Tanımlamanın asıl amacının ortaya net bir resim koymak olması nedeniyle; kişileri, araçları, nesneleri veya yerleri tarif ederken belirli ve açık ifade ve tanımlamalar kullanılmalıdır. </a:t>
            </a:r>
            <a:endParaRPr lang="tr-TR" sz="9600" dirty="0" smtClean="0"/>
          </a:p>
          <a:p>
            <a:r>
              <a:rPr lang="tr-TR" sz="9600" dirty="0" smtClean="0"/>
              <a:t>Bu </a:t>
            </a:r>
            <a:r>
              <a:rPr lang="tr-TR" sz="9600" dirty="0"/>
              <a:t>çerçevede, olası veya gerçek hedeflerle ilgili olarak, mümkün olduğunca, tam, eksiksiz ve doğru eşkal tarifi yapılmalıdır. </a:t>
            </a:r>
            <a:endParaRPr lang="tr-TR" sz="9600" dirty="0" smtClean="0"/>
          </a:p>
          <a:p>
            <a:r>
              <a:rPr lang="tr-TR" sz="9600" dirty="0" smtClean="0"/>
              <a:t>Şunu </a:t>
            </a:r>
            <a:r>
              <a:rPr lang="tr-TR" sz="9600" dirty="0"/>
              <a:t>unutmamak gerekir ki, doğru fakat eksik bir eşkal tarifi, tam fakat doğru olmayan bir eşkal tarifinden çok daha önemli ve etkilidir</a:t>
            </a:r>
            <a:r>
              <a:rPr lang="tr-TR" sz="9600" dirty="0" smtClean="0"/>
              <a:t>.</a:t>
            </a:r>
          </a:p>
          <a:p>
            <a:r>
              <a:rPr lang="tr-TR" sz="9600" dirty="0" smtClean="0"/>
              <a:t>Şahısların  </a:t>
            </a:r>
            <a:r>
              <a:rPr lang="tr-TR" sz="9600" dirty="0"/>
              <a:t>görülme şekli (otururken veya ayakta ) dikkate alınarak bu şahıslar hakkında ayrıntılı eşkal bilgileri alınmalıdır. </a:t>
            </a:r>
          </a:p>
          <a:p>
            <a:r>
              <a:rPr lang="tr-TR" sz="7400" dirty="0" smtClean="0"/>
              <a:t> </a:t>
            </a:r>
            <a:endParaRPr lang="tr-TR" sz="7400" dirty="0"/>
          </a:p>
          <a:p>
            <a:pPr lvl="0"/>
            <a:endParaRPr lang="tr-TR" dirty="0"/>
          </a:p>
          <a:p>
            <a:pPr lvl="0"/>
            <a:r>
              <a:rPr lang="tr-TR" dirty="0"/>
              <a:t>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132</a:t>
            </a:fld>
            <a:endParaRPr lang="tr-TR"/>
          </a:p>
        </p:txBody>
      </p:sp>
    </p:spTree>
    <p:extLst>
      <p:ext uri="{BB962C8B-B14F-4D97-AF65-F5344CB8AC3E}">
        <p14:creationId xmlns:p14="http://schemas.microsoft.com/office/powerpoint/2010/main" val="4320972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85720" y="71414"/>
            <a:ext cx="7704138" cy="5565775"/>
          </a:xfrm>
          <a:prstGeom prst="rect">
            <a:avLst/>
          </a:prstGeom>
          <a:noFill/>
          <a:ln w="9525">
            <a:noFill/>
            <a:miter lim="800000"/>
            <a:headEnd/>
            <a:tailEnd/>
          </a:ln>
        </p:spPr>
        <p:txBody>
          <a:bodyPr>
            <a:spAutoFit/>
          </a:bodyPr>
          <a:lstStyle/>
          <a:p>
            <a:pPr eaLnBrk="1" hangingPunct="1"/>
            <a:r>
              <a:rPr lang="tr-TR" altLang="tr-TR" sz="2800" u="none" dirty="0">
                <a:latin typeface="Arial" charset="0"/>
                <a:cs typeface="Arial" charset="0"/>
              </a:rPr>
              <a:t>Eşkal Tespitinde Yararlanılacak Unsurlar</a:t>
            </a:r>
          </a:p>
          <a:p>
            <a:pPr eaLnBrk="1" hangingPunct="1"/>
            <a:endParaRPr lang="tr-TR" altLang="tr-TR" sz="2000" u="none" dirty="0">
              <a:latin typeface="Arial" charset="0"/>
              <a:cs typeface="Arial" charset="0"/>
            </a:endParaRPr>
          </a:p>
          <a:p>
            <a:pPr eaLnBrk="1" hangingPunct="1">
              <a:buFontTx/>
              <a:buChar char="•"/>
            </a:pPr>
            <a:r>
              <a:rPr lang="tr-TR" altLang="tr-TR" sz="2000" u="none" dirty="0">
                <a:latin typeface="Arial" charset="0"/>
                <a:cs typeface="Arial" charset="0"/>
              </a:rPr>
              <a:t>Boy: </a:t>
            </a:r>
          </a:p>
          <a:p>
            <a:pPr eaLnBrk="1" hangingPunct="1">
              <a:buFontTx/>
              <a:buChar char="•"/>
            </a:pPr>
            <a:r>
              <a:rPr lang="tr-TR" altLang="tr-TR" sz="2000" u="none" dirty="0">
                <a:latin typeface="Arial" charset="0"/>
                <a:cs typeface="Arial" charset="0"/>
              </a:rPr>
              <a:t>Yaş</a:t>
            </a:r>
          </a:p>
          <a:p>
            <a:pPr eaLnBrk="1" hangingPunct="1">
              <a:buFontTx/>
              <a:buChar char="•"/>
            </a:pPr>
            <a:r>
              <a:rPr lang="tr-TR" altLang="tr-TR" sz="2000" u="none" dirty="0">
                <a:latin typeface="Arial" charset="0"/>
                <a:cs typeface="Arial" charset="0"/>
              </a:rPr>
              <a:t>Fiziksel  Yapı: </a:t>
            </a:r>
          </a:p>
          <a:p>
            <a:pPr eaLnBrk="1" hangingPunct="1">
              <a:buFontTx/>
              <a:buChar char="•"/>
            </a:pPr>
            <a:r>
              <a:rPr lang="tr-TR" altLang="tr-TR" sz="2000" u="none" dirty="0">
                <a:latin typeface="Arial" charset="0"/>
                <a:cs typeface="Arial" charset="0"/>
              </a:rPr>
              <a:t>Ten Rengi   : </a:t>
            </a:r>
          </a:p>
          <a:p>
            <a:pPr eaLnBrk="1" hangingPunct="1">
              <a:buFontTx/>
              <a:buChar char="•"/>
            </a:pPr>
            <a:r>
              <a:rPr lang="tr-TR" altLang="tr-TR" sz="2000" u="none" dirty="0">
                <a:latin typeface="Arial" charset="0"/>
                <a:cs typeface="Arial" charset="0"/>
              </a:rPr>
              <a:t>Kafa Yapısı : </a:t>
            </a:r>
          </a:p>
          <a:p>
            <a:pPr eaLnBrk="1" hangingPunct="1">
              <a:buFontTx/>
              <a:buChar char="•"/>
            </a:pPr>
            <a:r>
              <a:rPr lang="tr-TR" altLang="tr-TR" sz="2000" u="none" dirty="0">
                <a:latin typeface="Arial" charset="0"/>
                <a:cs typeface="Arial" charset="0"/>
              </a:rPr>
              <a:t>Saçlar : </a:t>
            </a:r>
          </a:p>
          <a:p>
            <a:pPr eaLnBrk="1" hangingPunct="1">
              <a:buFontTx/>
              <a:buChar char="•"/>
            </a:pPr>
            <a:r>
              <a:rPr lang="tr-TR" altLang="tr-TR" sz="2000" u="none" dirty="0">
                <a:latin typeface="Arial" charset="0"/>
                <a:cs typeface="Arial" charset="0"/>
              </a:rPr>
              <a:t>Yüz Yapısı   : </a:t>
            </a:r>
          </a:p>
          <a:p>
            <a:pPr eaLnBrk="1" hangingPunct="1">
              <a:buFontTx/>
              <a:buChar char="•"/>
            </a:pPr>
            <a:r>
              <a:rPr lang="tr-TR" altLang="tr-TR" sz="2000" u="none" dirty="0">
                <a:latin typeface="Arial" charset="0"/>
                <a:cs typeface="Arial" charset="0"/>
              </a:rPr>
              <a:t>Alın Yapısı : </a:t>
            </a:r>
          </a:p>
          <a:p>
            <a:pPr eaLnBrk="1" hangingPunct="1">
              <a:buFontTx/>
              <a:buChar char="•"/>
            </a:pPr>
            <a:r>
              <a:rPr lang="tr-TR" altLang="tr-TR" sz="2000" u="none" dirty="0">
                <a:latin typeface="Arial" charset="0"/>
                <a:cs typeface="Arial" charset="0"/>
              </a:rPr>
              <a:t>Kaş Yapısı :</a:t>
            </a:r>
          </a:p>
          <a:p>
            <a:pPr eaLnBrk="1" hangingPunct="1">
              <a:buFontTx/>
              <a:buChar char="•"/>
            </a:pPr>
            <a:r>
              <a:rPr lang="tr-TR" altLang="tr-TR" sz="2000" u="none" dirty="0">
                <a:latin typeface="Arial" charset="0"/>
                <a:cs typeface="Arial" charset="0"/>
              </a:rPr>
              <a:t>Göz Yapısı:</a:t>
            </a:r>
          </a:p>
          <a:p>
            <a:pPr eaLnBrk="1" hangingPunct="1">
              <a:buFontTx/>
              <a:buChar char="•"/>
            </a:pPr>
            <a:r>
              <a:rPr lang="tr-TR" altLang="tr-TR" sz="2000" u="none" dirty="0">
                <a:latin typeface="Arial" charset="0"/>
                <a:cs typeface="Arial" charset="0"/>
              </a:rPr>
              <a:t>Burun;</a:t>
            </a:r>
          </a:p>
          <a:p>
            <a:pPr eaLnBrk="1" hangingPunct="1">
              <a:buFontTx/>
              <a:buChar char="•"/>
            </a:pPr>
            <a:r>
              <a:rPr lang="tr-TR" altLang="tr-TR" sz="2000" u="none" dirty="0">
                <a:latin typeface="Arial" charset="0"/>
                <a:cs typeface="Arial" charset="0"/>
              </a:rPr>
              <a:t>Ağız Yapısı:</a:t>
            </a:r>
          </a:p>
          <a:p>
            <a:pPr eaLnBrk="1" hangingPunct="1">
              <a:buFontTx/>
              <a:buChar char="•"/>
            </a:pPr>
            <a:r>
              <a:rPr lang="tr-TR" altLang="tr-TR" sz="2000" u="none" dirty="0">
                <a:latin typeface="Arial" charset="0"/>
                <a:cs typeface="Arial" charset="0"/>
              </a:rPr>
              <a:t>Çene; </a:t>
            </a:r>
          </a:p>
          <a:p>
            <a:pPr eaLnBrk="1" hangingPunct="1">
              <a:buFontTx/>
              <a:buChar char="•"/>
            </a:pPr>
            <a:r>
              <a:rPr lang="tr-TR" altLang="tr-TR" sz="2000" u="none" dirty="0">
                <a:latin typeface="Arial" charset="0"/>
                <a:cs typeface="Arial" charset="0"/>
              </a:rPr>
              <a:t>Boyun; </a:t>
            </a:r>
          </a:p>
          <a:p>
            <a:pPr eaLnBrk="1" hangingPunct="1">
              <a:buFontTx/>
              <a:buChar char="•"/>
            </a:pPr>
            <a:r>
              <a:rPr lang="tr-TR" altLang="tr-TR" sz="2000" u="none" dirty="0">
                <a:latin typeface="Arial" charset="0"/>
                <a:cs typeface="Arial" charset="0"/>
              </a:rPr>
              <a:t>Kulak;</a:t>
            </a:r>
            <a:r>
              <a:rPr lang="tr-TR" altLang="tr-TR" sz="1800" u="none" dirty="0">
                <a:latin typeface="Arial" charset="0"/>
                <a:cs typeface="Arial" charset="0"/>
              </a:rPr>
              <a:t> </a:t>
            </a:r>
            <a:endParaRPr lang="en-GB" altLang="tr-TR" sz="1800" u="none" dirty="0">
              <a:latin typeface="Arial" charset="0"/>
              <a:cs typeface="Arial" charset="0"/>
            </a:endParaRPr>
          </a:p>
        </p:txBody>
      </p:sp>
      <p:pic>
        <p:nvPicPr>
          <p:cNvPr id="9" name="Picture 4" descr="ver4_small">
            <a:hlinkClick r:id="rId2"/>
          </p:cNvPr>
          <p:cNvPicPr>
            <a:picLocks noChangeAspect="1" noChangeArrowheads="1"/>
          </p:cNvPicPr>
          <p:nvPr/>
        </p:nvPicPr>
        <p:blipFill>
          <a:blip r:embed="rId3"/>
          <a:srcRect/>
          <a:stretch>
            <a:fillRect/>
          </a:stretch>
        </p:blipFill>
        <p:spPr bwMode="auto">
          <a:xfrm>
            <a:off x="2000233" y="681014"/>
            <a:ext cx="6143668" cy="3505200"/>
          </a:xfrm>
          <a:prstGeom prst="rect">
            <a:avLst/>
          </a:prstGeom>
          <a:noFill/>
          <a:ln w="9525">
            <a:noFill/>
            <a:miter lim="800000"/>
            <a:headEnd/>
            <a:tailEnd/>
          </a:ln>
        </p:spPr>
      </p:pic>
      <p:pic>
        <p:nvPicPr>
          <p:cNvPr id="10" name="Picture 6"/>
          <p:cNvPicPr>
            <a:picLocks noChangeAspect="1" noChangeArrowheads="1"/>
          </p:cNvPicPr>
          <p:nvPr/>
        </p:nvPicPr>
        <p:blipFill>
          <a:blip r:embed="rId4"/>
          <a:srcRect/>
          <a:stretch>
            <a:fillRect/>
          </a:stretch>
        </p:blipFill>
        <p:spPr bwMode="auto">
          <a:xfrm>
            <a:off x="4019520" y="4110014"/>
            <a:ext cx="5105400" cy="2667000"/>
          </a:xfrm>
          <a:prstGeom prst="rect">
            <a:avLst/>
          </a:prstGeom>
          <a:noFill/>
          <a:ln w="9525">
            <a:noFill/>
            <a:miter lim="800000"/>
            <a:headEnd/>
            <a:tailEnd/>
          </a:ln>
        </p:spPr>
      </p:pic>
      <p:pic>
        <p:nvPicPr>
          <p:cNvPr id="11" name="Picture 4" descr="turkeyhotels_robot"/>
          <p:cNvPicPr>
            <a:picLocks noChangeAspect="1" noChangeArrowheads="1"/>
          </p:cNvPicPr>
          <p:nvPr/>
        </p:nvPicPr>
        <p:blipFill>
          <a:blip r:embed="rId5"/>
          <a:srcRect/>
          <a:stretch>
            <a:fillRect/>
          </a:stretch>
        </p:blipFill>
        <p:spPr bwMode="auto">
          <a:xfrm>
            <a:off x="2294628" y="4110014"/>
            <a:ext cx="1724891" cy="2667000"/>
          </a:xfrm>
          <a:prstGeom prst="rect">
            <a:avLst/>
          </a:prstGeom>
          <a:noFill/>
          <a:ln w="9525">
            <a:noFill/>
            <a:miter lim="800000"/>
            <a:headEnd/>
            <a:tailEnd/>
          </a:ln>
        </p:spPr>
      </p:pic>
      <p:sp>
        <p:nvSpPr>
          <p:cNvPr id="3" name="Slayt Numarası Yer Tutucusu 2"/>
          <p:cNvSpPr>
            <a:spLocks noGrp="1"/>
          </p:cNvSpPr>
          <p:nvPr>
            <p:ph type="sldNum" sz="quarter" idx="7"/>
          </p:nvPr>
        </p:nvSpPr>
        <p:spPr/>
        <p:txBody>
          <a:bodyPr/>
          <a:lstStyle/>
          <a:p>
            <a:fld id="{81D60167-4931-47E6-BA6A-407CBD079E47}" type="slidenum">
              <a:rPr lang="tr-TR" smtClean="0"/>
              <a:pPr/>
              <a:t>133</a:t>
            </a:fld>
            <a:endParaRPr lang="tr-TR" dirty="0"/>
          </a:p>
        </p:txBody>
      </p:sp>
    </p:spTree>
    <p:extLst>
      <p:ext uri="{BB962C8B-B14F-4D97-AF65-F5344CB8AC3E}">
        <p14:creationId xmlns:p14="http://schemas.microsoft.com/office/powerpoint/2010/main" val="8716371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 Eşkal tarifinde yer alması gereken, önemli sayılabilecek bilgiler şunları içerir: </a:t>
            </a:r>
          </a:p>
          <a:p>
            <a:pPr lvl="0"/>
            <a:r>
              <a:rPr lang="tr-TR" dirty="0"/>
              <a:t>İsim</a:t>
            </a:r>
          </a:p>
          <a:p>
            <a:pPr lvl="0"/>
            <a:r>
              <a:rPr lang="tr-TR" dirty="0"/>
              <a:t>Takma isim (lakap)</a:t>
            </a:r>
          </a:p>
          <a:p>
            <a:pPr lvl="0"/>
            <a:r>
              <a:rPr lang="tr-TR" dirty="0"/>
              <a:t>Cinsiyet </a:t>
            </a:r>
          </a:p>
          <a:p>
            <a:pPr lvl="0"/>
            <a:r>
              <a:rPr lang="tr-TR" dirty="0"/>
              <a:t>Meslek </a:t>
            </a:r>
          </a:p>
          <a:p>
            <a:pPr lvl="0"/>
            <a:r>
              <a:rPr lang="tr-TR" dirty="0"/>
              <a:t>Biliniyorsa milliyet </a:t>
            </a:r>
          </a:p>
          <a:p>
            <a:pPr lvl="0"/>
            <a:r>
              <a:rPr lang="tr-TR" dirty="0"/>
              <a:t>Boy </a:t>
            </a:r>
          </a:p>
          <a:p>
            <a:pPr lvl="0"/>
            <a:r>
              <a:rPr lang="tr-TR" dirty="0"/>
              <a:t>Kilo </a:t>
            </a:r>
          </a:p>
          <a:p>
            <a:pPr lvl="0"/>
            <a:r>
              <a:rPr lang="tr-TR" dirty="0"/>
              <a:t>Göz rengi </a:t>
            </a:r>
          </a:p>
          <a:p>
            <a:pPr lvl="0"/>
            <a:r>
              <a:rPr lang="tr-TR" dirty="0"/>
              <a:t>Saç rengi </a:t>
            </a:r>
          </a:p>
          <a:p>
            <a:pPr lvl="0"/>
            <a:r>
              <a:rPr lang="tr-TR" dirty="0"/>
              <a:t>Ten rengi </a:t>
            </a:r>
          </a:p>
          <a:p>
            <a:pPr lvl="0"/>
            <a:r>
              <a:rPr lang="tr-TR" dirty="0"/>
              <a:t>Diğer ayırt edici özellikler: kekemelik, sakatlık, topallık vücudun herhangi bir yerinde yara veya benzeri iz, alışılmışın dışında saç kesimi, yüzde veya vücutta leke, ben veya çil gibi izler, alışılmışın dışında giyim tarzı.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134</a:t>
            </a:fld>
            <a:endParaRPr lang="tr-TR"/>
          </a:p>
        </p:txBody>
      </p:sp>
    </p:spTree>
    <p:extLst>
      <p:ext uri="{BB962C8B-B14F-4D97-AF65-F5344CB8AC3E}">
        <p14:creationId xmlns:p14="http://schemas.microsoft.com/office/powerpoint/2010/main" val="6941936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a:bodyPr>
          <a:lstStyle/>
          <a:p>
            <a:r>
              <a:rPr lang="tr-TR" b="1" dirty="0">
                <a:solidFill>
                  <a:srgbClr val="FF0000"/>
                </a:solidFill>
              </a:rPr>
              <a:t>Boy:</a:t>
            </a:r>
            <a:r>
              <a:rPr lang="tr-TR" dirty="0">
                <a:solidFill>
                  <a:srgbClr val="FF0000"/>
                </a:solidFill>
              </a:rPr>
              <a:t>  </a:t>
            </a:r>
            <a:r>
              <a:rPr lang="tr-TR" dirty="0"/>
              <a:t>Boyla ilgili tahmin ve değerlendirmelerde, gören kişi kendi  boyunu baz  alarak hedef kişinin boyu hakkında belirli bir değer verir. </a:t>
            </a:r>
            <a:r>
              <a:rPr lang="tr-TR" dirty="0" smtClean="0"/>
              <a:t>Sonraki </a:t>
            </a:r>
            <a:r>
              <a:rPr lang="tr-TR" dirty="0"/>
              <a:t>değerlendirmelerde bu bir referans kaynağı olabilir. Hedef kişinin topuklu ayakkabı giymesi onun boyuyla  ilgili </a:t>
            </a:r>
            <a:r>
              <a:rPr lang="tr-TR" dirty="0" smtClean="0"/>
              <a:t>tahmin </a:t>
            </a:r>
            <a:r>
              <a:rPr lang="tr-TR" dirty="0"/>
              <a:t>yapılmasında yanıltıcı bir rol oynayabilir.</a:t>
            </a:r>
          </a:p>
          <a:p>
            <a:r>
              <a:rPr lang="tr-TR" b="1" dirty="0">
                <a:solidFill>
                  <a:srgbClr val="FF0000"/>
                </a:solidFill>
              </a:rPr>
              <a:t>Vücut yapısı</a:t>
            </a:r>
            <a:r>
              <a:rPr lang="tr-TR" dirty="0">
                <a:solidFill>
                  <a:srgbClr val="FF0000"/>
                </a:solidFill>
              </a:rPr>
              <a:t>: </a:t>
            </a:r>
            <a:r>
              <a:rPr lang="tr-TR" dirty="0"/>
              <a:t>Yapıyla ilgili tariflerde ; şişman, ağır, kalın yapılı, iri kemikli, zayıf, ince, dik, hımbıl, kambur ve geniş omuzlu gibi vasıflar kullanılır.</a:t>
            </a:r>
          </a:p>
          <a:p>
            <a:r>
              <a:rPr lang="tr-TR" b="1" dirty="0">
                <a:solidFill>
                  <a:srgbClr val="FF0000"/>
                </a:solidFill>
              </a:rPr>
              <a:t>Ten</a:t>
            </a:r>
            <a:r>
              <a:rPr lang="tr-TR" dirty="0">
                <a:solidFill>
                  <a:srgbClr val="FF0000"/>
                </a:solidFill>
              </a:rPr>
              <a:t>:</a:t>
            </a:r>
            <a:r>
              <a:rPr lang="tr-TR" dirty="0"/>
              <a:t> Kızıl, solgun, canlı, soluk benizli, dolgun,</a:t>
            </a:r>
          </a:p>
          <a:p>
            <a:r>
              <a:rPr lang="tr-TR" b="1" dirty="0">
                <a:solidFill>
                  <a:srgbClr val="FF0000"/>
                </a:solidFill>
              </a:rPr>
              <a:t>Yüz</a:t>
            </a:r>
            <a:r>
              <a:rPr lang="tr-TR" dirty="0">
                <a:solidFill>
                  <a:srgbClr val="FF0000"/>
                </a:solidFill>
              </a:rPr>
              <a:t>:</a:t>
            </a:r>
            <a:r>
              <a:rPr lang="tr-TR" dirty="0"/>
              <a:t> Yuvarlak, oval, uzun, kırışık, dolgun, ince veya çıkık elmacık kemikleri, </a:t>
            </a:r>
          </a:p>
          <a:p>
            <a:r>
              <a:rPr lang="tr-TR" b="1" dirty="0">
                <a:solidFill>
                  <a:srgbClr val="FF0000"/>
                </a:solidFill>
              </a:rPr>
              <a:t>İfade</a:t>
            </a:r>
            <a:r>
              <a:rPr lang="tr-TR" dirty="0">
                <a:solidFill>
                  <a:srgbClr val="FF0000"/>
                </a:solidFill>
              </a:rPr>
              <a:t>:</a:t>
            </a:r>
            <a:r>
              <a:rPr lang="tr-TR" dirty="0"/>
              <a:t> Boş, asık, yumuşak.</a:t>
            </a:r>
          </a:p>
          <a:p>
            <a:r>
              <a:rPr lang="tr-TR" b="1" dirty="0">
                <a:solidFill>
                  <a:srgbClr val="FF0000"/>
                </a:solidFill>
              </a:rPr>
              <a:t>Saç</a:t>
            </a:r>
            <a:r>
              <a:rPr lang="tr-TR" dirty="0">
                <a:solidFill>
                  <a:srgbClr val="FF0000"/>
                </a:solidFill>
              </a:rPr>
              <a:t>:</a:t>
            </a:r>
            <a:r>
              <a:rPr lang="tr-TR" dirty="0"/>
              <a:t> Renkli, kırlaşmış, dökülmüş, dalgalı, düz, kıvırcık, ayrık değil, bir yönü ayrık, geriye doğru taranmış, uzun veya kısa kesimli, taranmamış veya peruklu.</a:t>
            </a:r>
          </a:p>
          <a:p>
            <a:r>
              <a:rPr lang="tr-TR" b="1" dirty="0">
                <a:solidFill>
                  <a:srgbClr val="FF0000"/>
                </a:solidFill>
              </a:rPr>
              <a:t>Yüz kılları</a:t>
            </a:r>
            <a:r>
              <a:rPr lang="tr-TR" dirty="0">
                <a:solidFill>
                  <a:srgbClr val="FF0000"/>
                </a:solidFill>
              </a:rPr>
              <a:t>: </a:t>
            </a:r>
            <a:r>
              <a:rPr lang="tr-TR" dirty="0"/>
              <a:t>Sakallı, bıyıklı, köse, top sakallı Sakal, bıyık veya favori ile ilgili konularda dikkatli olmak gerekir. Bunların gerçek veya takma olup , olmadığından emin olunmalıdır.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135</a:t>
            </a:fld>
            <a:endParaRPr lang="tr-TR"/>
          </a:p>
        </p:txBody>
      </p:sp>
    </p:spTree>
    <p:extLst>
      <p:ext uri="{BB962C8B-B14F-4D97-AF65-F5344CB8AC3E}">
        <p14:creationId xmlns:p14="http://schemas.microsoft.com/office/powerpoint/2010/main" val="25401180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Kafa</a:t>
            </a:r>
            <a:r>
              <a:rPr lang="tr-TR" dirty="0">
                <a:solidFill>
                  <a:srgbClr val="FF0000"/>
                </a:solidFill>
              </a:rPr>
              <a:t>:</a:t>
            </a:r>
            <a:r>
              <a:rPr lang="tr-TR" dirty="0"/>
              <a:t> Geniş, küçük, arkası çıkık, sivri, dar veya kare.</a:t>
            </a:r>
          </a:p>
          <a:p>
            <a:r>
              <a:rPr lang="tr-TR" b="1" dirty="0">
                <a:solidFill>
                  <a:srgbClr val="FF0000"/>
                </a:solidFill>
              </a:rPr>
              <a:t>Alın</a:t>
            </a:r>
            <a:r>
              <a:rPr lang="tr-TR" dirty="0">
                <a:solidFill>
                  <a:srgbClr val="FF0000"/>
                </a:solidFill>
              </a:rPr>
              <a:t>:</a:t>
            </a:r>
            <a:r>
              <a:rPr lang="tr-TR" dirty="0"/>
              <a:t> Açık, kapalı, geniş, kırışık, basık veya çıkık.</a:t>
            </a:r>
          </a:p>
          <a:p>
            <a:r>
              <a:rPr lang="tr-TR" b="1" dirty="0">
                <a:solidFill>
                  <a:srgbClr val="FF0000"/>
                </a:solidFill>
              </a:rPr>
              <a:t>Gözler</a:t>
            </a:r>
            <a:r>
              <a:rPr lang="tr-TR" dirty="0"/>
              <a:t>: Renkli, takma , kör, gözü yok, kanlı, uzun kirpikli, gözlüklü (kemik kenarlı, metal çerçeveli, çerçevesiz, renkli) veya kısık.</a:t>
            </a:r>
          </a:p>
          <a:p>
            <a:r>
              <a:rPr lang="tr-TR" b="1" dirty="0">
                <a:solidFill>
                  <a:srgbClr val="FF0000"/>
                </a:solidFill>
              </a:rPr>
              <a:t>Burun</a:t>
            </a:r>
            <a:r>
              <a:rPr lang="tr-TR" dirty="0">
                <a:solidFill>
                  <a:srgbClr val="FF0000"/>
                </a:solidFill>
              </a:rPr>
              <a:t>:</a:t>
            </a:r>
            <a:r>
              <a:rPr lang="tr-TR" dirty="0"/>
              <a:t> Büyük, küçük, uzun, kısa, kemerli , yukarı kalkık, kırık, şiş, dar/;geniş delikleri</a:t>
            </a:r>
            <a:r>
              <a:rPr lang="tr-TR" dirty="0" smtClean="0"/>
              <a:t>. </a:t>
            </a:r>
          </a:p>
          <a:p>
            <a:r>
              <a:rPr lang="tr-TR" dirty="0" smtClean="0"/>
              <a:t>Geniş</a:t>
            </a:r>
            <a:r>
              <a:rPr lang="tr-TR" dirty="0"/>
              <a:t>, küçük, açık, kapalı.</a:t>
            </a:r>
          </a:p>
          <a:p>
            <a:r>
              <a:rPr lang="tr-TR" b="1" dirty="0">
                <a:solidFill>
                  <a:srgbClr val="FF0000"/>
                </a:solidFill>
              </a:rPr>
              <a:t>Dudaklar</a:t>
            </a:r>
            <a:r>
              <a:rPr lang="tr-TR" dirty="0"/>
              <a:t>: Kalın,  ince, sarkık, yarık, düzgün, biçimli, alt / üst çıkık.</a:t>
            </a:r>
          </a:p>
          <a:p>
            <a:r>
              <a:rPr lang="tr-TR" b="1" dirty="0">
                <a:solidFill>
                  <a:srgbClr val="FF0000"/>
                </a:solidFill>
              </a:rPr>
              <a:t>Çene</a:t>
            </a:r>
            <a:r>
              <a:rPr lang="tr-TR" dirty="0">
                <a:solidFill>
                  <a:srgbClr val="FF0000"/>
                </a:solidFill>
              </a:rPr>
              <a:t>: </a:t>
            </a:r>
            <a:r>
              <a:rPr lang="tr-TR" dirty="0"/>
              <a:t>Gamzeli, yarık, gerdanlı, sivri, yuvarlak, çıkık, kenarlı.</a:t>
            </a:r>
          </a:p>
          <a:p>
            <a:r>
              <a:rPr lang="tr-TR" b="1" dirty="0">
                <a:solidFill>
                  <a:srgbClr val="FF0000"/>
                </a:solidFill>
              </a:rPr>
              <a:t>Dişler</a:t>
            </a:r>
            <a:r>
              <a:rPr lang="tr-TR" dirty="0">
                <a:solidFill>
                  <a:srgbClr val="FF0000"/>
                </a:solidFill>
              </a:rPr>
              <a:t>:</a:t>
            </a:r>
            <a:r>
              <a:rPr lang="tr-TR" dirty="0"/>
              <a:t> Temiz, beyaz, çürümüş, geniş aralıklı, takma, dolgulu (kuron, altın kuron) dişleri dökük.</a:t>
            </a:r>
          </a:p>
          <a:p>
            <a:r>
              <a:rPr lang="tr-TR" b="1" dirty="0">
                <a:solidFill>
                  <a:srgbClr val="FF0000"/>
                </a:solidFill>
              </a:rPr>
              <a:t>Kulaklar</a:t>
            </a:r>
            <a:r>
              <a:rPr lang="tr-TR" dirty="0"/>
              <a:t>: Büyük, küçük,  kepçe, çıkık, kulak, memesinin bulunmaması, büyük kulak memesi kulağında delik bulunmaması.</a:t>
            </a:r>
          </a:p>
          <a:p>
            <a:r>
              <a:rPr lang="tr-TR" b="1" dirty="0">
                <a:solidFill>
                  <a:srgbClr val="FF0000"/>
                </a:solidFill>
              </a:rPr>
              <a:t>Eller</a:t>
            </a:r>
            <a:r>
              <a:rPr lang="tr-TR" dirty="0">
                <a:solidFill>
                  <a:srgbClr val="FF0000"/>
                </a:solidFill>
              </a:rPr>
              <a:t>:</a:t>
            </a:r>
            <a:r>
              <a:rPr lang="tr-TR" dirty="0"/>
              <a:t>  Uzun / kısa parmaklı, bakımlı, kaba, tırnaklar ( kısa- uzun – eksik, kirli)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136</a:t>
            </a:fld>
            <a:endParaRPr lang="tr-TR"/>
          </a:p>
        </p:txBody>
      </p:sp>
    </p:spTree>
    <p:extLst>
      <p:ext uri="{BB962C8B-B14F-4D97-AF65-F5344CB8AC3E}">
        <p14:creationId xmlns:p14="http://schemas.microsoft.com/office/powerpoint/2010/main" val="24985007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Ses</a:t>
            </a:r>
            <a:r>
              <a:rPr lang="tr-TR" dirty="0">
                <a:solidFill>
                  <a:srgbClr val="FF0000"/>
                </a:solidFill>
              </a:rPr>
              <a:t>:</a:t>
            </a:r>
            <a:r>
              <a:rPr lang="tr-TR" dirty="0"/>
              <a:t> Şiveli, boğuk, yüksek perdeli, gür, yüksek, yumuşak, kadınsı, peltek, Pepe.</a:t>
            </a:r>
          </a:p>
          <a:p>
            <a:r>
              <a:rPr lang="tr-TR" b="1" dirty="0">
                <a:solidFill>
                  <a:srgbClr val="FF0000"/>
                </a:solidFill>
              </a:rPr>
              <a:t>İşaretler</a:t>
            </a:r>
            <a:r>
              <a:rPr lang="tr-TR" dirty="0">
                <a:solidFill>
                  <a:srgbClr val="FF0000"/>
                </a:solidFill>
              </a:rPr>
              <a:t>:</a:t>
            </a:r>
            <a:r>
              <a:rPr lang="tr-TR" dirty="0"/>
              <a:t> Yara,  doğum izi, ben, çil, dövme, deforme, topal veya aksak.</a:t>
            </a:r>
          </a:p>
          <a:p>
            <a:r>
              <a:rPr lang="tr-TR" b="1" dirty="0">
                <a:solidFill>
                  <a:srgbClr val="FF0000"/>
                </a:solidFill>
              </a:rPr>
              <a:t>Davranış</a:t>
            </a:r>
            <a:r>
              <a:rPr lang="tr-TR" dirty="0">
                <a:solidFill>
                  <a:srgbClr val="FF0000"/>
                </a:solidFill>
              </a:rPr>
              <a:t>: </a:t>
            </a:r>
            <a:r>
              <a:rPr lang="tr-TR" dirty="0"/>
              <a:t>Sinirli bir şekilde öksürme, aynı cümleleri kurma, kendine özgü yürüyüş, pipo, sigara /puro, çok sigara içme, sigara sarma, sigarayı kendine has bir şekilde tutma.</a:t>
            </a:r>
          </a:p>
          <a:p>
            <a:r>
              <a:rPr lang="tr-TR" b="1" dirty="0">
                <a:solidFill>
                  <a:srgbClr val="FF0000"/>
                </a:solidFill>
              </a:rPr>
              <a:t>Milliyeti</a:t>
            </a:r>
            <a:r>
              <a:rPr lang="tr-TR" dirty="0">
                <a:solidFill>
                  <a:srgbClr val="FF0000"/>
                </a:solidFill>
              </a:rPr>
              <a:t>:</a:t>
            </a:r>
            <a:r>
              <a:rPr lang="tr-TR" dirty="0"/>
              <a:t> Rus, Bulgar, Romen , Alman.......</a:t>
            </a:r>
          </a:p>
          <a:p>
            <a:r>
              <a:rPr lang="tr-TR" dirty="0"/>
              <a:t>Kişilerin, eşkalle ilgili bilgi vermeleri halinde özel güvenlik görevlileri; dikkatlice ve herhangi bir yönlendirmede bulunmaksızın hangi tür bilgilerin kendisi için yararlı olacağını ortaya koymalıdır.</a:t>
            </a:r>
          </a:p>
          <a:p>
            <a:r>
              <a:rPr lang="tr-TR" dirty="0"/>
              <a:t>Ayrıca, özel güvenlik görevlileri de görev alanında suçlara tanık olabilir veya suç sanıklarını veya şüphelileri görüp takibe başlayabilir. Bu nedenle, eşkal tarifi konusunda bilgili ve deneyimli </a:t>
            </a:r>
            <a:r>
              <a:rPr lang="tr-TR" dirty="0" smtClean="0"/>
              <a:t>olmalıdır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137</a:t>
            </a:fld>
            <a:endParaRPr lang="tr-TR"/>
          </a:p>
        </p:txBody>
      </p:sp>
    </p:spTree>
    <p:extLst>
      <p:ext uri="{BB962C8B-B14F-4D97-AF65-F5344CB8AC3E}">
        <p14:creationId xmlns:p14="http://schemas.microsoft.com/office/powerpoint/2010/main" val="6058277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715436" cy="6286544"/>
          </a:xfrm>
        </p:spPr>
        <p:txBody>
          <a:bodyPr>
            <a:normAutofit/>
          </a:bodyPr>
          <a:lstStyle/>
          <a:p>
            <a:r>
              <a:rPr lang="tr-TR" b="1" dirty="0">
                <a:solidFill>
                  <a:srgbClr val="FF0000"/>
                </a:solidFill>
              </a:rPr>
              <a:t>14.4 Eşya Tarifi </a:t>
            </a:r>
            <a:endParaRPr lang="tr-TR" dirty="0">
              <a:solidFill>
                <a:srgbClr val="FF0000"/>
              </a:solidFill>
            </a:endParaRPr>
          </a:p>
          <a:p>
            <a:r>
              <a:rPr lang="tr-TR" dirty="0"/>
              <a:t>Kişilerin eşkal tariflerinin yani sıra, görev alanında terk edilmiş veya buluntu eşya konusu olması halinde eşya ile ilgili bütün bilgiler elde edilmelidir. Eşya tarifi, kaybedilen veya çalınan bur eşyanın bulunması, buluntu veya yakalanan eşyalar içerisinden ayırt edilmesi noktalarında yararlı sonuçlar verir. </a:t>
            </a:r>
            <a:endParaRPr lang="tr-TR" dirty="0" smtClean="0"/>
          </a:p>
          <a:p>
            <a:r>
              <a:rPr lang="tr-TR" b="1" dirty="0" smtClean="0">
                <a:solidFill>
                  <a:srgbClr val="FF0000"/>
                </a:solidFill>
              </a:rPr>
              <a:t>Örneğin</a:t>
            </a:r>
            <a:r>
              <a:rPr lang="tr-TR" b="1" dirty="0">
                <a:solidFill>
                  <a:srgbClr val="FF0000"/>
                </a:solidFill>
              </a:rPr>
              <a:t>; </a:t>
            </a:r>
            <a:r>
              <a:rPr lang="tr-TR" dirty="0"/>
              <a:t>çalıntı iddiasıyla bilinen bir erkek kol saati hakkında yapılan ; ‘erkek kol saati, markası </a:t>
            </a:r>
            <a:r>
              <a:rPr lang="tr-TR" dirty="0" err="1"/>
              <a:t>Rolex</a:t>
            </a:r>
            <a:r>
              <a:rPr lang="tr-TR" dirty="0"/>
              <a:t>’ şeklindeki bir tarifin çok ciddi bir yararı olmaz. Bu tarif biraz belirgin ve kapsamlı olmalıdır</a:t>
            </a:r>
            <a:r>
              <a:rPr lang="tr-TR" dirty="0" smtClean="0"/>
              <a:t>.</a:t>
            </a:r>
          </a:p>
          <a:p>
            <a:r>
              <a:rPr lang="tr-TR" dirty="0" smtClean="0"/>
              <a:t>Bu  </a:t>
            </a:r>
            <a:r>
              <a:rPr lang="tr-TR" dirty="0"/>
              <a:t>çerçevede eşya tarifi;  markayı, modeli, ağırlığı, rengi kaplamayı, kordon şekli ve rengini, üzerinde herhangi bir yerde özel işaret olup olmadığını ve kırık çizik gibi özellikleri de içermelidir.</a:t>
            </a:r>
          </a:p>
          <a:p>
            <a:r>
              <a:rPr lang="tr-TR" dirty="0" smtClean="0"/>
              <a:t>Eşyanın</a:t>
            </a:r>
            <a:r>
              <a:rPr lang="tr-TR" dirty="0"/>
              <a:t>: Cinsi, rengi, ölçüleri, şekli, markası, yaklaşık ağırlığı, yapım yeri ve yılı, seri numarası, diğer özel unsurları, üzerinde bulunan herhangi bir </a:t>
            </a:r>
            <a:r>
              <a:rPr lang="tr-TR" dirty="0" smtClean="0"/>
              <a:t>özel </a:t>
            </a:r>
            <a:r>
              <a:rPr lang="tr-TR" dirty="0"/>
              <a:t>işaret, yapımında kullanılan maddeler yazılır.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138</a:t>
            </a:fld>
            <a:endParaRPr lang="tr-TR"/>
          </a:p>
        </p:txBody>
      </p:sp>
    </p:spTree>
    <p:extLst>
      <p:ext uri="{BB962C8B-B14F-4D97-AF65-F5344CB8AC3E}">
        <p14:creationId xmlns:p14="http://schemas.microsoft.com/office/powerpoint/2010/main" val="27816527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15. RAPOR YAZMA</a:t>
            </a:r>
          </a:p>
          <a:p>
            <a:r>
              <a:rPr lang="tr-TR" b="1" dirty="0">
                <a:solidFill>
                  <a:srgbClr val="FF0000"/>
                </a:solidFill>
              </a:rPr>
              <a:t>15.1.Rapor Yazmanın Tanımı, Amacı ve Önemi</a:t>
            </a:r>
          </a:p>
          <a:p>
            <a:r>
              <a:rPr lang="tr-TR" dirty="0"/>
              <a:t>Rapor, görevli olunan yer ve zaman içinde, yapılan görevle ilgili öğrenilen bilgi, gözlemlenen davranış, müdahale edilen veya meydana gelen olayla ilgili olarak elde edilen bilgilere göre tutulan yazılı notlara dayalı bir şekilde sorumlu olunan amir veya üstleri bilgilendirmek amacıyla ortaya konulan yazılı </a:t>
            </a:r>
            <a:r>
              <a:rPr lang="tr-TR" dirty="0" smtClean="0"/>
              <a:t>belgedir</a:t>
            </a:r>
            <a:r>
              <a:rPr lang="tr-TR" dirty="0"/>
              <a:t>. </a:t>
            </a:r>
            <a:endParaRPr lang="tr-TR" dirty="0" smtClean="0"/>
          </a:p>
          <a:p>
            <a:r>
              <a:rPr lang="tr-TR" dirty="0" smtClean="0"/>
              <a:t>Özel </a:t>
            </a:r>
            <a:r>
              <a:rPr lang="tr-TR" dirty="0"/>
              <a:t>güvenlik görevlilerinin, görevi esnasında karşılaştığı bir olay, durum, kişi veya eşyalar hakkında mesleki deneyimi ve bilgisi dahilinde yazılı hale getirmeyi uygun gördüğü hususları içerir.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139</a:t>
            </a:fld>
            <a:endParaRPr lang="tr-TR"/>
          </a:p>
        </p:txBody>
      </p:sp>
    </p:spTree>
    <p:extLst>
      <p:ext uri="{BB962C8B-B14F-4D97-AF65-F5344CB8AC3E}">
        <p14:creationId xmlns:p14="http://schemas.microsoft.com/office/powerpoint/2010/main" val="273044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5760640"/>
          </a:xfrm>
        </p:spPr>
        <p:txBody>
          <a:bodyPr>
            <a:normAutofit/>
          </a:bodyPr>
          <a:lstStyle/>
          <a:p>
            <a:r>
              <a:rPr lang="tr-TR" dirty="0">
                <a:solidFill>
                  <a:srgbClr val="000000"/>
                </a:solidFill>
                <a:latin typeface="Times New Roman"/>
              </a:rPr>
              <a:t>• Özel alanlara girişe ilişkin olarak sahipliği ya da zilyetliği bulunan kişilerin engelleyici özel </a:t>
            </a:r>
            <a:r>
              <a:rPr lang="tr-TR" dirty="0" smtClean="0">
                <a:solidFill>
                  <a:srgbClr val="000000"/>
                </a:solidFill>
                <a:latin typeface="Times New Roman"/>
              </a:rPr>
              <a:t>kural/ </a:t>
            </a:r>
            <a:r>
              <a:rPr lang="tr-TR" dirty="0">
                <a:solidFill>
                  <a:srgbClr val="000000"/>
                </a:solidFill>
                <a:latin typeface="Times New Roman"/>
              </a:rPr>
              <a:t>kurallar koyması hukukidir. </a:t>
            </a:r>
          </a:p>
          <a:p>
            <a:r>
              <a:rPr lang="tr-TR" dirty="0">
                <a:solidFill>
                  <a:srgbClr val="000000"/>
                </a:solidFill>
                <a:latin typeface="Times New Roman"/>
              </a:rPr>
              <a:t>• Kişi kurum ve kuruluşların kanunsuz uygulamalara başvurmaları suçtur </a:t>
            </a:r>
            <a:r>
              <a:rPr lang="tr-TR" dirty="0" smtClean="0">
                <a:solidFill>
                  <a:srgbClr val="000000"/>
                </a:solidFill>
                <a:latin typeface="Times New Roman"/>
              </a:rPr>
              <a:t>.Bu </a:t>
            </a:r>
            <a:r>
              <a:rPr lang="tr-TR" dirty="0">
                <a:solidFill>
                  <a:srgbClr val="000000"/>
                </a:solidFill>
                <a:latin typeface="Times New Roman"/>
              </a:rPr>
              <a:t>nedenle kamuya ait kamuya açık ya da kamunun bütününe açılmış yerlere girişler engellenemez. </a:t>
            </a:r>
          </a:p>
          <a:p>
            <a:r>
              <a:rPr lang="tr-TR" dirty="0">
                <a:solidFill>
                  <a:srgbClr val="000000"/>
                </a:solidFill>
                <a:latin typeface="Times New Roman"/>
              </a:rPr>
              <a:t>• Yasal olmayan uygulamalara maruz kalan vatandaşların Özel güvenlik görevlileri hakkında her zaman Dava açma ve şikayet etme hakları vardır.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1043746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smtClean="0"/>
              <a:t>görev </a:t>
            </a:r>
            <a:r>
              <a:rPr lang="tr-TR" dirty="0"/>
              <a:t>koşullarından ve görevlilerden kaynaklanan sorunlar ile meydana gelen bir olay hakkında ilgili ve yetkili kişilere bilgi verilir. </a:t>
            </a:r>
            <a:r>
              <a:rPr lang="tr-TR" b="1" dirty="0">
                <a:solidFill>
                  <a:srgbClr val="FF0000"/>
                </a:solidFill>
              </a:rPr>
              <a:t>Örneğin; </a:t>
            </a:r>
            <a:r>
              <a:rPr lang="tr-TR" dirty="0"/>
              <a:t>göreve gelen özel güvenlik görevlisinin, kapı </a:t>
            </a:r>
            <a:r>
              <a:rPr lang="tr-TR" dirty="0" smtClean="0"/>
              <a:t>detektörünün </a:t>
            </a:r>
            <a:r>
              <a:rPr lang="tr-TR" dirty="0"/>
              <a:t>çalışmadığını, arızalı olduğunu görmesi ve bu durumu yazılı rapor şeklinde ilgililere bildirmesi gibi.</a:t>
            </a:r>
          </a:p>
          <a:p>
            <a:r>
              <a:rPr lang="tr-TR" dirty="0"/>
              <a:t>Rutin raporlar, belirli zamanlarda görev sonunda veya belirli dönemlerde yazılır: Günlük, nöbet değişimi, haftalık, aylık, görev sonu ve görev değişim raporları gibi.</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140</a:t>
            </a:fld>
            <a:endParaRPr lang="tr-TR"/>
          </a:p>
        </p:txBody>
      </p:sp>
    </p:spTree>
    <p:extLst>
      <p:ext uri="{BB962C8B-B14F-4D97-AF65-F5344CB8AC3E}">
        <p14:creationId xmlns:p14="http://schemas.microsoft.com/office/powerpoint/2010/main" val="17149366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15.2. Rapor Yazımında Uyulması ve Dikkat Edilmesi Gereken Kurallar</a:t>
            </a:r>
            <a:endParaRPr lang="tr-TR" dirty="0">
              <a:solidFill>
                <a:srgbClr val="FF0000"/>
              </a:solidFill>
            </a:endParaRPr>
          </a:p>
          <a:p>
            <a:r>
              <a:rPr lang="tr-TR" dirty="0"/>
              <a:t>Başarılı bir rapor 5N ve 1K sorularına (Ne, nerede,  ne zaman, nasıl, niçin ve Kim: kime, kimlerle) cevap verebilecek şekilde düzenlenmelidir. Bu sorulara sırası ile cevap vermeye, çalışılmalı, konunun anlaşılır ve tam izah edilmesi için en uygun a anlatım tarzı tercih edilmeli, bu sorulardan yol gösterici olarak yararlanılmalıdır.</a:t>
            </a:r>
          </a:p>
          <a:p>
            <a:r>
              <a:rPr lang="tr-TR" dirty="0"/>
              <a:t>Rapor yazımında  uyulması gereken kurallar ve dikkat edilmesi gereken iki başlık altında yer olmaktadır. Bunlar:</a:t>
            </a:r>
          </a:p>
          <a:p>
            <a:pPr lvl="0"/>
            <a:r>
              <a:rPr lang="tr-TR" dirty="0"/>
              <a:t>Şekil Kuralları</a:t>
            </a:r>
          </a:p>
          <a:p>
            <a:pPr lvl="0"/>
            <a:r>
              <a:rPr lang="tr-TR" dirty="0"/>
              <a:t>İçerik Kuralları</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141</a:t>
            </a:fld>
            <a:endParaRPr lang="tr-TR"/>
          </a:p>
        </p:txBody>
      </p:sp>
    </p:spTree>
    <p:extLst>
      <p:ext uri="{BB962C8B-B14F-4D97-AF65-F5344CB8AC3E}">
        <p14:creationId xmlns:p14="http://schemas.microsoft.com/office/powerpoint/2010/main" val="28365279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Şekil Kuralları</a:t>
            </a:r>
            <a:endParaRPr lang="tr-TR" sz="2800" dirty="0">
              <a:solidFill>
                <a:srgbClr val="FF0000"/>
              </a:solidFill>
            </a:endParaRPr>
          </a:p>
          <a:p>
            <a:pPr lvl="0"/>
            <a:r>
              <a:rPr lang="tr-TR" dirty="0"/>
              <a:t>Raporlar A4 veya A5 kağıdına yazılmalıdır.</a:t>
            </a:r>
            <a:endParaRPr lang="tr-TR" sz="2800" dirty="0"/>
          </a:p>
          <a:p>
            <a:pPr lvl="0"/>
            <a:r>
              <a:rPr lang="tr-TR" dirty="0"/>
              <a:t>Raporlar bilgisayar ortamında yazılmalıdır. İmkan yoksa el yazısı ile de yazılabilir.</a:t>
            </a:r>
            <a:endParaRPr lang="tr-TR" sz="2800" dirty="0"/>
          </a:p>
          <a:p>
            <a:pPr lvl="0"/>
            <a:r>
              <a:rPr lang="tr-TR" dirty="0"/>
              <a:t>Kağıdın ortasına büyük harflerle RAPOR(......RAPORU) yazılır.</a:t>
            </a:r>
            <a:endParaRPr lang="tr-TR" sz="2800" dirty="0"/>
          </a:p>
          <a:p>
            <a:pPr lvl="0"/>
            <a:r>
              <a:rPr lang="tr-TR" dirty="0"/>
              <a:t>Hitap bölümüne büyük harflerle ve herhangi bir kısaltma yapmadan raporun sunulduğu makam yazılır </a:t>
            </a:r>
            <a:endParaRPr lang="tr-TR" sz="2800" dirty="0"/>
          </a:p>
          <a:p>
            <a:pPr lvl="0"/>
            <a:r>
              <a:rPr lang="tr-TR" dirty="0"/>
              <a:t>Rapor el yazısı ile kaleme alındığında :</a:t>
            </a:r>
            <a:endParaRPr lang="tr-TR" sz="2800" dirty="0"/>
          </a:p>
          <a:p>
            <a:pPr lvl="2" rtl="1"/>
            <a:r>
              <a:rPr lang="tr-TR" dirty="0" smtClean="0"/>
              <a:t>     </a:t>
            </a:r>
            <a:r>
              <a:rPr lang="tr-TR" sz="3000" dirty="0" smtClean="0"/>
              <a:t>a-Satırlar </a:t>
            </a:r>
            <a:r>
              <a:rPr lang="tr-TR" sz="3000" dirty="0"/>
              <a:t>düzgün, satır aralıkları normal olmalıdır </a:t>
            </a:r>
          </a:p>
          <a:p>
            <a:pPr lvl="2" rtl="1"/>
            <a:r>
              <a:rPr lang="tr-TR" sz="3000" dirty="0" smtClean="0"/>
              <a:t>     b-Kelimeler </a:t>
            </a:r>
            <a:r>
              <a:rPr lang="tr-TR" sz="3000" dirty="0"/>
              <a:t>okunaklı ve doğru yazılmalıdır.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142</a:t>
            </a:fld>
            <a:endParaRPr lang="tr-TR"/>
          </a:p>
        </p:txBody>
      </p:sp>
    </p:spTree>
    <p:extLst>
      <p:ext uri="{BB962C8B-B14F-4D97-AF65-F5344CB8AC3E}">
        <p14:creationId xmlns:p14="http://schemas.microsoft.com/office/powerpoint/2010/main" val="17822236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lvl="0"/>
            <a:r>
              <a:rPr lang="tr-TR" dirty="0" smtClean="0"/>
              <a:t>Rapor </a:t>
            </a:r>
            <a:r>
              <a:rPr lang="tr-TR" dirty="0"/>
              <a:t>birden fazla kişi tarafından da hazırlanabilir. Bu durumda, raporun müşterek olduğu </a:t>
            </a:r>
            <a:r>
              <a:rPr lang="tr-TR" dirty="0" smtClean="0"/>
              <a:t>belirtilir</a:t>
            </a:r>
            <a:endParaRPr lang="tr-TR" dirty="0"/>
          </a:p>
          <a:p>
            <a:pPr lvl="0"/>
            <a:r>
              <a:rPr lang="tr-TR" dirty="0"/>
              <a:t>Araştırmanın tamamlandığı tarih ve saat yazılmalıdır. </a:t>
            </a:r>
          </a:p>
          <a:p>
            <a:pPr lvl="0"/>
            <a:r>
              <a:rPr lang="tr-TR" dirty="0"/>
              <a:t>Raporlar “ gizli” veya “ kişiye özel” ise mutlaka bu konuya uygun hareket edilmelidir. </a:t>
            </a:r>
          </a:p>
          <a:p>
            <a:pPr lvl="0"/>
            <a:r>
              <a:rPr lang="tr-TR" dirty="0"/>
              <a:t>Raporlar birden fazla sayfadan oluşuyorsa son sayfada imzalar, önceki sayfalarda ise imza veya paraflar bulunmalıdır.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143</a:t>
            </a:fld>
            <a:endParaRPr lang="tr-TR"/>
          </a:p>
        </p:txBody>
      </p:sp>
    </p:spTree>
    <p:extLst>
      <p:ext uri="{BB962C8B-B14F-4D97-AF65-F5344CB8AC3E}">
        <p14:creationId xmlns:p14="http://schemas.microsoft.com/office/powerpoint/2010/main" val="15422985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lvl="0"/>
            <a:r>
              <a:rPr lang="tr-TR" b="1" dirty="0">
                <a:solidFill>
                  <a:srgbClr val="FF0000"/>
                </a:solidFill>
              </a:rPr>
              <a:t>Raporlarda aşağıdaki bilgiler bulunmalıdır: </a:t>
            </a:r>
          </a:p>
          <a:p>
            <a:endParaRPr lang="tr-TR" dirty="0" smtClean="0"/>
          </a:p>
          <a:p>
            <a:r>
              <a:rPr lang="tr-TR" dirty="0" smtClean="0"/>
              <a:t>a)Olayların </a:t>
            </a:r>
            <a:r>
              <a:rPr lang="tr-TR" dirty="0"/>
              <a:t>kronolojik sıralaması,</a:t>
            </a:r>
          </a:p>
          <a:p>
            <a:r>
              <a:rPr lang="tr-TR" dirty="0"/>
              <a:t>b) Olayı  haber  alış şekli,</a:t>
            </a:r>
          </a:p>
          <a:p>
            <a:r>
              <a:rPr lang="tr-TR" dirty="0"/>
              <a:t>c) Mağdur, şüpheli ve tanıklar ,</a:t>
            </a:r>
          </a:p>
          <a:p>
            <a:r>
              <a:rPr lang="tr-TR" dirty="0"/>
              <a:t>d) Meydana  gelmişse suçun türü,</a:t>
            </a:r>
          </a:p>
          <a:p>
            <a:r>
              <a:rPr lang="tr-TR" dirty="0"/>
              <a:t>e) Olay sırasındaki hava durumu,</a:t>
            </a:r>
          </a:p>
          <a:p>
            <a:r>
              <a:rPr lang="tr-TR" dirty="0"/>
              <a:t>f) Olay sırasındaki aydınlık ve ışıklandırma durumu,</a:t>
            </a:r>
          </a:p>
          <a:p>
            <a:r>
              <a:rPr lang="tr-TR" dirty="0"/>
              <a:t>g) Yerin özel tarifi,</a:t>
            </a:r>
          </a:p>
          <a:p>
            <a:r>
              <a:rPr lang="tr-TR" dirty="0"/>
              <a:t>h) Kullanılan yöntemler,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144</a:t>
            </a:fld>
            <a:endParaRPr lang="tr-TR"/>
          </a:p>
        </p:txBody>
      </p:sp>
    </p:spTree>
    <p:extLst>
      <p:ext uri="{BB962C8B-B14F-4D97-AF65-F5344CB8AC3E}">
        <p14:creationId xmlns:p14="http://schemas.microsoft.com/office/powerpoint/2010/main" val="31493295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İçerik Kuralları</a:t>
            </a:r>
            <a:endParaRPr lang="tr-TR" dirty="0">
              <a:solidFill>
                <a:srgbClr val="FF0000"/>
              </a:solidFill>
            </a:endParaRPr>
          </a:p>
          <a:p>
            <a:pPr lvl="0"/>
            <a:r>
              <a:rPr lang="tr-TR" dirty="0"/>
              <a:t>Raporlar , açık ve özlü olmalıdır.</a:t>
            </a:r>
          </a:p>
          <a:p>
            <a:pPr lvl="0"/>
            <a:r>
              <a:rPr lang="tr-TR" dirty="0"/>
              <a:t>Raporlar, konunun tam anlaşılması için gerektiğinde detaylı olmalıdır.</a:t>
            </a:r>
          </a:p>
          <a:p>
            <a:pPr lvl="0"/>
            <a:r>
              <a:rPr lang="tr-TR" dirty="0" smtClean="0"/>
              <a:t>Hukuki </a:t>
            </a:r>
            <a:r>
              <a:rPr lang="tr-TR" dirty="0"/>
              <a:t>ve mesleki ifadelerin kullanılmasına özen gösterilmelidir.</a:t>
            </a:r>
          </a:p>
          <a:p>
            <a:pPr lvl="0"/>
            <a:r>
              <a:rPr lang="tr-TR" dirty="0"/>
              <a:t>Raporlar basit ve sade bir dille yazılmalıdır.</a:t>
            </a:r>
          </a:p>
          <a:p>
            <a:pPr lvl="0"/>
            <a:r>
              <a:rPr lang="tr-TR" dirty="0" smtClean="0"/>
              <a:t>Devam </a:t>
            </a:r>
            <a:r>
              <a:rPr lang="tr-TR" dirty="0"/>
              <a:t>eden bir durum söz konusu ise bu, raporda belirtilir.</a:t>
            </a:r>
          </a:p>
          <a:p>
            <a:pPr lvl="0"/>
            <a:r>
              <a:rPr lang="tr-TR" dirty="0" smtClean="0"/>
              <a:t>Rapor </a:t>
            </a:r>
            <a:r>
              <a:rPr lang="tr-TR" dirty="0"/>
              <a:t>yazılmadan önce bir taslak hazırlanmalı ve buna göre hareket edilmelidir.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145</a:t>
            </a:fld>
            <a:endParaRPr lang="tr-TR"/>
          </a:p>
        </p:txBody>
      </p:sp>
    </p:spTree>
    <p:extLst>
      <p:ext uri="{BB962C8B-B14F-4D97-AF65-F5344CB8AC3E}">
        <p14:creationId xmlns:p14="http://schemas.microsoft.com/office/powerpoint/2010/main" val="19936162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lnSpcReduction="20000"/>
          </a:bodyPr>
          <a:lstStyle/>
          <a:p>
            <a:r>
              <a:rPr lang="tr-TR" b="1" dirty="0">
                <a:solidFill>
                  <a:srgbClr val="FF0000"/>
                </a:solidFill>
              </a:rPr>
              <a:t>15.3. Rapor Çeşitleri </a:t>
            </a:r>
          </a:p>
          <a:p>
            <a:r>
              <a:rPr lang="tr-TR" dirty="0"/>
              <a:t>Raporlar, yazılma amacı, içeriği, konusu ve sunulan yer esas alınmak suretiyle çeşitlere ayrılabilir.</a:t>
            </a:r>
          </a:p>
          <a:p>
            <a:r>
              <a:rPr lang="tr-TR" dirty="0"/>
              <a:t>Özel güvenlik hizmetlerinde  yaygın olanlar olay bildirim, değerlendirme ve devir teslim raporlarıdır..</a:t>
            </a:r>
          </a:p>
          <a:p>
            <a:r>
              <a:rPr lang="tr-TR" b="1" dirty="0">
                <a:solidFill>
                  <a:srgbClr val="FF0000"/>
                </a:solidFill>
              </a:rPr>
              <a:t>Olay bildirim raporları:</a:t>
            </a:r>
          </a:p>
          <a:p>
            <a:r>
              <a:rPr lang="tr-TR" b="1" dirty="0"/>
              <a:t> </a:t>
            </a:r>
            <a:r>
              <a:rPr lang="tr-TR" dirty="0" smtClean="0"/>
              <a:t>Meydana </a:t>
            </a:r>
            <a:r>
              <a:rPr lang="tr-TR" dirty="0"/>
              <a:t>gelen herhangi bir olay hakkında yapılan çalışmalar, idari ve mesleki yaklaşımlar, eksiklikler, yapılan müdahaleler ve benzeri hususların yazılı olarak ilgililere bildirilmesidir.</a:t>
            </a:r>
          </a:p>
          <a:p>
            <a:r>
              <a:rPr lang="tr-TR" dirty="0"/>
              <a:t> </a:t>
            </a:r>
            <a:r>
              <a:rPr lang="tr-TR" b="1" dirty="0" smtClean="0">
                <a:solidFill>
                  <a:srgbClr val="FF0000"/>
                </a:solidFill>
              </a:rPr>
              <a:t>Devir </a:t>
            </a:r>
            <a:r>
              <a:rPr lang="tr-TR" b="1" dirty="0">
                <a:solidFill>
                  <a:srgbClr val="FF0000"/>
                </a:solidFill>
              </a:rPr>
              <a:t>teslim  raporu:</a:t>
            </a:r>
            <a:endParaRPr lang="tr-TR" dirty="0">
              <a:solidFill>
                <a:srgbClr val="FF0000"/>
              </a:solidFill>
            </a:endParaRPr>
          </a:p>
          <a:p>
            <a:r>
              <a:rPr lang="tr-TR" dirty="0"/>
              <a:t>Nöbet değişim raporları olarak da ifade edilebilir. Mesai değişikliği yapan özel güvenlik görevlilerinin, kendisinden sonra görevi devralan görevlilere ve yetkili amirlere bilgi vermek amacıyla görevi esnasındaki durumla ilgili olarak yazdığı rapordur. </a:t>
            </a:r>
            <a:endParaRPr lang="tr-TR" dirty="0" smtClean="0"/>
          </a:p>
          <a:p>
            <a:r>
              <a:rPr lang="tr-TR" b="1" dirty="0" smtClean="0">
                <a:solidFill>
                  <a:srgbClr val="FF0000"/>
                </a:solidFill>
              </a:rPr>
              <a:t>Değerlendirme </a:t>
            </a:r>
            <a:r>
              <a:rPr lang="tr-TR" b="1" dirty="0">
                <a:solidFill>
                  <a:srgbClr val="FF0000"/>
                </a:solidFill>
              </a:rPr>
              <a:t>raporları:</a:t>
            </a:r>
            <a:endParaRPr lang="tr-TR" dirty="0">
              <a:solidFill>
                <a:srgbClr val="FF0000"/>
              </a:solidFill>
            </a:endParaRPr>
          </a:p>
          <a:p>
            <a:r>
              <a:rPr lang="tr-TR" dirty="0"/>
              <a:t> Yerine getirilen hizmetin yapılan bir çalışmanın ve ortaya konulan yeni bir uygulamanın etkinliğinin ve verimliliğinin ortaya konulması amacıyla yazılan raporlardır. </a:t>
            </a:r>
            <a:endParaRPr lang="tr-TR" dirty="0" smtClean="0"/>
          </a:p>
          <a:p>
            <a:r>
              <a:rPr lang="tr-TR" dirty="0" smtClean="0"/>
              <a:t>Örneğin</a:t>
            </a:r>
            <a:r>
              <a:rPr lang="tr-TR" dirty="0"/>
              <a:t>; bir üniversite kampüsünde uygulamaya konulan çevre güvenlik sisteminin uygulamadaki etkinliği ve verimliliği, eksiklikleri, avantajları ve dezavantajları konusunda yetkililerinin isteği (emri)  üzerine rapor düzenlemesi.</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146</a:t>
            </a:fld>
            <a:endParaRPr lang="tr-TR"/>
          </a:p>
        </p:txBody>
      </p:sp>
    </p:spTree>
    <p:extLst>
      <p:ext uri="{BB962C8B-B14F-4D97-AF65-F5344CB8AC3E}">
        <p14:creationId xmlns:p14="http://schemas.microsoft.com/office/powerpoint/2010/main" val="35075343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tr-TR" sz="4000" b="1" dirty="0">
                <a:solidFill>
                  <a:srgbClr val="FF0000"/>
                </a:solidFill>
              </a:rPr>
              <a:t>16. TUTANAKLAR</a:t>
            </a:r>
          </a:p>
          <a:p>
            <a:r>
              <a:rPr lang="tr-TR" b="1" dirty="0">
                <a:solidFill>
                  <a:srgbClr val="FF0000"/>
                </a:solidFill>
              </a:rPr>
              <a:t>16.1. Tutanağın Tanımı, Amacı ve Önemi</a:t>
            </a:r>
          </a:p>
          <a:p>
            <a:r>
              <a:rPr lang="tr-TR" dirty="0"/>
              <a:t>Tutanaklar adlı ve idari yazışmalarda sıkça kullanılan bir yazı çeşidi olmasına rağmen kanun metinlerinde ve diğer yasak düzenlemelerde standart bir tutanak tanımı bulunmamaktadır.</a:t>
            </a:r>
          </a:p>
          <a:p>
            <a:endParaRPr lang="tr-TR" dirty="0" smtClean="0"/>
          </a:p>
          <a:p>
            <a:r>
              <a:rPr lang="tr-TR" dirty="0" smtClean="0"/>
              <a:t>Diğer </a:t>
            </a:r>
            <a:r>
              <a:rPr lang="tr-TR" dirty="0"/>
              <a:t>bir tanımda ise; “ yetkili memur önünde cereyan eden bir işlemde görüşülen ve konuşulan konuların yazılı olarak tespit edilmek üzere düzenlenen ve ilgililer tarafından imzalanan belgelerdir” şeklinde ifade edilmektedir. </a:t>
            </a:r>
          </a:p>
          <a:p>
            <a:r>
              <a:rPr lang="tr-TR" dirty="0"/>
              <a:t>Bu iki tanımda tutanakla ilgili farklı  noktalara  vurgu yapılmaktadır. Yukarıda  ifade edilen tanımlar başta olmak üzere  farklı tanımlarda yer alan ortak unsurlar esas alınmak suretiyle özel güvenlik hizmetlerinde  düzenlenecek tutanağı şöyle tanımlayabiliriz: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147</a:t>
            </a:fld>
            <a:endParaRPr lang="tr-TR"/>
          </a:p>
        </p:txBody>
      </p:sp>
    </p:spTree>
    <p:extLst>
      <p:ext uri="{BB962C8B-B14F-4D97-AF65-F5344CB8AC3E}">
        <p14:creationId xmlns:p14="http://schemas.microsoft.com/office/powerpoint/2010/main" val="41620200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348880"/>
            <a:ext cx="8229600" cy="3096343"/>
          </a:xfrm>
        </p:spPr>
        <p:txBody>
          <a:bodyPr>
            <a:normAutofit/>
          </a:bodyPr>
          <a:lstStyle/>
          <a:p>
            <a:r>
              <a:rPr lang="tr-TR" dirty="0"/>
              <a:t>Özel güvenlik görevlilerinin; suç öncesi ve esnasındaki görevlerini ifa sırasında herhangi bir olay, konu veya şahıslar ilgili olarak mevcut durumu tespit etmek, gördüğü, duyduğu ve bizzat yaptığı inceleme ve araştırma ve ilgili hususlar açıklamak üzere hazırlanan ve olay yerinde  hazır bulunan ilgili şahıslara okutturulmak suretiyle, doğruluğu anlaşıldıktan sonra birlikte imza altına alınan yazılı belgeye </a:t>
            </a:r>
            <a:r>
              <a:rPr lang="tr-TR" b="1" dirty="0">
                <a:solidFill>
                  <a:srgbClr val="FF0000"/>
                </a:solidFill>
              </a:rPr>
              <a:t>tutanak</a:t>
            </a:r>
            <a:r>
              <a:rPr lang="tr-TR" dirty="0"/>
              <a:t> denir.</a:t>
            </a:r>
          </a:p>
          <a:p>
            <a:pPr marL="0" indent="0">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148</a:t>
            </a:fld>
            <a:endParaRPr lang="tr-TR"/>
          </a:p>
        </p:txBody>
      </p:sp>
    </p:spTree>
    <p:extLst>
      <p:ext uri="{BB962C8B-B14F-4D97-AF65-F5344CB8AC3E}">
        <p14:creationId xmlns:p14="http://schemas.microsoft.com/office/powerpoint/2010/main" val="20793457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dirty="0"/>
              <a:t>Tutanaklar, </a:t>
            </a:r>
            <a:r>
              <a:rPr lang="tr-TR" dirty="0" smtClean="0"/>
              <a:t>Aksi </a:t>
            </a:r>
            <a:r>
              <a:rPr lang="tr-TR" dirty="0"/>
              <a:t>ispat edilinceye kadar geçerli hukuki belge olan tutanağın geçerlilik niteliğini taşıyabilmesi için usulüne uygun olarak düzenlenmesi gerekmektedir. </a:t>
            </a:r>
            <a:endParaRPr lang="tr-TR" dirty="0" smtClean="0"/>
          </a:p>
          <a:p>
            <a:r>
              <a:rPr lang="tr-TR" dirty="0" smtClean="0"/>
              <a:t>Aksi </a:t>
            </a:r>
            <a:r>
              <a:rPr lang="tr-TR" dirty="0"/>
              <a:t>takdirde, kamu güvenliği, kişilerin can ve malının korunması ile görevli özel güvenlik görevlilerinin düzenlendiği bu belgede ; kurumların ve kişilerin zarar görmesi hukuken sorumluluk altına  girmesi, bir başka ifadeyle de suç işlenmesi söz konusu olacaktır.</a:t>
            </a:r>
          </a:p>
          <a:p>
            <a:r>
              <a:rPr lang="tr-TR" dirty="0"/>
              <a:t>Gerçek dışı tutanak düzenlemek TCK’ </a:t>
            </a:r>
            <a:r>
              <a:rPr lang="tr-TR" dirty="0" err="1"/>
              <a:t>nun</a:t>
            </a:r>
            <a:r>
              <a:rPr lang="tr-TR" dirty="0"/>
              <a:t> 204’ üncü maddesi il suç sayılıp </a:t>
            </a:r>
            <a:r>
              <a:rPr lang="tr-TR" dirty="0" smtClean="0"/>
              <a:t>cezalandırılmıştır</a:t>
            </a:r>
            <a:r>
              <a:rPr lang="tr-TR" dirty="0"/>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149</a:t>
            </a:fld>
            <a:endParaRPr lang="tr-TR"/>
          </a:p>
        </p:txBody>
      </p:sp>
    </p:spTree>
    <p:extLst>
      <p:ext uri="{BB962C8B-B14F-4D97-AF65-F5344CB8AC3E}">
        <p14:creationId xmlns:p14="http://schemas.microsoft.com/office/powerpoint/2010/main" val="201606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10000"/>
          </a:bodyPr>
          <a:lstStyle/>
          <a:p>
            <a:r>
              <a:rPr lang="tr-TR" sz="3100" b="1" dirty="0">
                <a:solidFill>
                  <a:srgbClr val="FF0000"/>
                </a:solidFill>
                <a:latin typeface="Times New Roman"/>
              </a:rPr>
              <a:t>Özel Güvenlik Görevlilerince Korunan Yerlere Polisin Silahla Girmesi </a:t>
            </a:r>
            <a:endParaRPr lang="tr-TR" sz="3100" dirty="0">
              <a:solidFill>
                <a:srgbClr val="FF0000"/>
              </a:solidFill>
              <a:latin typeface="Times New Roman"/>
            </a:endParaRPr>
          </a:p>
          <a:p>
            <a:r>
              <a:rPr lang="tr-TR" sz="3100" dirty="0" smtClean="0">
                <a:solidFill>
                  <a:srgbClr val="000000"/>
                </a:solidFill>
                <a:latin typeface="Times New Roman"/>
              </a:rPr>
              <a:t> </a:t>
            </a:r>
            <a:r>
              <a:rPr lang="tr-TR" sz="3100" dirty="0">
                <a:solidFill>
                  <a:srgbClr val="000000"/>
                </a:solidFill>
                <a:latin typeface="Times New Roman"/>
              </a:rPr>
              <a:t>91/1779 karar sayılı yönetmeliğin 5. Maddesi “taşıma ruhsatları nereden verilmiş olursa olsun kanunun ek-1. Maddesinde belirtilen yerler haricinde her yerde ve her zaman geçerlidir.” hükmünü amirdir. </a:t>
            </a:r>
          </a:p>
          <a:p>
            <a:r>
              <a:rPr lang="tr-TR" sz="3100" dirty="0">
                <a:solidFill>
                  <a:srgbClr val="000000"/>
                </a:solidFill>
                <a:latin typeface="Times New Roman"/>
              </a:rPr>
              <a:t>• Ayrıca Polis Vazife ve </a:t>
            </a:r>
            <a:r>
              <a:rPr lang="tr-TR" sz="3100" dirty="0" err="1">
                <a:solidFill>
                  <a:srgbClr val="000000"/>
                </a:solidFill>
                <a:latin typeface="Times New Roman"/>
              </a:rPr>
              <a:t>selahiyetleri</a:t>
            </a:r>
            <a:r>
              <a:rPr lang="tr-TR" sz="3100" dirty="0">
                <a:solidFill>
                  <a:srgbClr val="000000"/>
                </a:solidFill>
                <a:latin typeface="Times New Roman"/>
              </a:rPr>
              <a:t> kanununun ek Madde-4 “ polis görevli bulunduğu Mülki sınırlar içinde hizmet branşı yeri ve zamanını bakılmaksızın bir suçla karşılaştığında suça El </a:t>
            </a:r>
            <a:r>
              <a:rPr lang="tr-TR" sz="3100" dirty="0" smtClean="0">
                <a:solidFill>
                  <a:srgbClr val="000000"/>
                </a:solidFill>
                <a:latin typeface="Times New Roman"/>
              </a:rPr>
              <a:t>koymak, önlemek, sanık </a:t>
            </a:r>
            <a:r>
              <a:rPr lang="tr-TR" sz="3100" dirty="0">
                <a:solidFill>
                  <a:srgbClr val="000000"/>
                </a:solidFill>
                <a:latin typeface="Times New Roman"/>
              </a:rPr>
              <a:t>ve suç delillerini </a:t>
            </a:r>
            <a:r>
              <a:rPr lang="tr-TR" sz="3100" dirty="0" smtClean="0">
                <a:solidFill>
                  <a:srgbClr val="000000"/>
                </a:solidFill>
                <a:latin typeface="Times New Roman"/>
              </a:rPr>
              <a:t>tespit, </a:t>
            </a:r>
            <a:r>
              <a:rPr lang="tr-TR" sz="3100" dirty="0">
                <a:solidFill>
                  <a:srgbClr val="000000"/>
                </a:solidFill>
                <a:latin typeface="Times New Roman"/>
              </a:rPr>
              <a:t>muhafaza ve yetkili zabıtaya teslim etmekle görevli ve yetkilidir.” Hükmü ile polise görev ve yetki verilmiştir.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37442631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(Resmi </a:t>
            </a:r>
            <a:r>
              <a:rPr lang="tr-TR" b="1" dirty="0" smtClean="0">
                <a:solidFill>
                  <a:srgbClr val="FF0000"/>
                </a:solidFill>
              </a:rPr>
              <a:t>belgede </a:t>
            </a:r>
            <a:r>
              <a:rPr lang="tr-TR" b="1" dirty="0">
                <a:solidFill>
                  <a:srgbClr val="FF0000"/>
                </a:solidFill>
              </a:rPr>
              <a:t>sahtecilik MADDE 204.</a:t>
            </a:r>
            <a:endParaRPr lang="tr-TR" dirty="0">
              <a:solidFill>
                <a:srgbClr val="FF0000"/>
              </a:solidFill>
            </a:endParaRPr>
          </a:p>
          <a:p>
            <a:r>
              <a:rPr lang="tr-TR" dirty="0"/>
              <a:t>1) Bir resmi belgede sahte olarak düzenleyen, gerçek bir resmi belgeyi başkalarını aldatacak şekilde değiştiren veya sahte resmi belgeyi kullanan kişi, iki yıldan beş yıla kadar hapis cezası ile cezalandırılır.</a:t>
            </a:r>
          </a:p>
          <a:p>
            <a:r>
              <a:rPr lang="tr-TR" dirty="0"/>
              <a:t>2) Görevi  gereği düzenlemeye yetkili olduğu resmi bir belgeyi sahte olarak </a:t>
            </a:r>
            <a:r>
              <a:rPr lang="tr-TR" dirty="0" smtClean="0"/>
              <a:t>düzenleyen veya </a:t>
            </a:r>
            <a:r>
              <a:rPr lang="tr-TR" dirty="0"/>
              <a:t>sahte resmi belgeyi kullanan kamu görevlisi üç yıldan sekiz yıla kadar hapis cezası ile cezalandırılır.</a:t>
            </a:r>
          </a:p>
          <a:p>
            <a:r>
              <a:rPr lang="tr-TR" dirty="0"/>
              <a:t>3) Resmi belgenin, kanun hükmü gereği sahteliği sabit oluncaya kadar geçerli olan belge niteliğinde olması halinde, verilecek ceza yarısı oranında artırılır.) </a:t>
            </a:r>
          </a:p>
          <a:p>
            <a:r>
              <a:rPr lang="tr-TR" dirty="0"/>
              <a:t>Diğer taraftan kolluk birimleri bu türden bir davranışı disiplin ( idari) yönünden de cezalandırmaktadır.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150</a:t>
            </a:fld>
            <a:endParaRPr lang="tr-TR"/>
          </a:p>
        </p:txBody>
      </p:sp>
    </p:spTree>
    <p:extLst>
      <p:ext uri="{BB962C8B-B14F-4D97-AF65-F5344CB8AC3E}">
        <p14:creationId xmlns:p14="http://schemas.microsoft.com/office/powerpoint/2010/main" val="3003008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401080" cy="6286544"/>
          </a:xfrm>
        </p:spPr>
        <p:txBody>
          <a:bodyPr>
            <a:normAutofit fontScale="77500" lnSpcReduction="20000"/>
          </a:bodyPr>
          <a:lstStyle/>
          <a:p>
            <a:r>
              <a:rPr lang="tr-TR" sz="3800" b="1" dirty="0" smtClean="0">
                <a:solidFill>
                  <a:srgbClr val="FF0000"/>
                </a:solidFill>
              </a:rPr>
              <a:t>16.2</a:t>
            </a:r>
            <a:r>
              <a:rPr lang="tr-TR" sz="3800" b="1" dirty="0">
                <a:solidFill>
                  <a:srgbClr val="FF0000"/>
                </a:solidFill>
              </a:rPr>
              <a:t>. Tutanağın Bölümleri</a:t>
            </a:r>
          </a:p>
          <a:p>
            <a:pPr lvl="0"/>
            <a:endParaRPr lang="tr-TR" sz="3800" b="1" dirty="0" smtClean="0">
              <a:solidFill>
                <a:srgbClr val="FF0000"/>
              </a:solidFill>
            </a:endParaRPr>
          </a:p>
          <a:p>
            <a:pPr lvl="0"/>
            <a:r>
              <a:rPr lang="tr-TR" sz="3800" b="1" dirty="0" smtClean="0">
                <a:solidFill>
                  <a:srgbClr val="FF0000"/>
                </a:solidFill>
              </a:rPr>
              <a:t>Başlık </a:t>
            </a:r>
            <a:r>
              <a:rPr lang="tr-TR" sz="3800" b="1" dirty="0">
                <a:solidFill>
                  <a:srgbClr val="FF0000"/>
                </a:solidFill>
              </a:rPr>
              <a:t>Bölümü</a:t>
            </a:r>
            <a:endParaRPr lang="tr-TR" sz="3800" dirty="0">
              <a:solidFill>
                <a:srgbClr val="FF0000"/>
              </a:solidFill>
            </a:endParaRPr>
          </a:p>
          <a:p>
            <a:r>
              <a:rPr lang="tr-TR" sz="3800" dirty="0"/>
              <a:t> </a:t>
            </a:r>
            <a:r>
              <a:rPr lang="tr-TR" sz="3800" dirty="0" smtClean="0"/>
              <a:t>Düzenlenen </a:t>
            </a:r>
            <a:r>
              <a:rPr lang="tr-TR" sz="3800" dirty="0"/>
              <a:t>belgenin tutanak olduğunu belirleyen, düzenleme amacının ve konusunun belirtildiği </a:t>
            </a:r>
            <a:r>
              <a:rPr lang="tr-TR" sz="3800" dirty="0" smtClean="0"/>
              <a:t>bölümdür. </a:t>
            </a:r>
            <a:r>
              <a:rPr lang="tr-TR" sz="3800" dirty="0"/>
              <a:t>“Tutanakların içeriğine uygun başlığı olmalıdır” kuralı gereğince her tutanağın içeriğine uygun bir başlık, kağıdın üst orta kısmına büyük harflerle yazılmalıdır. Eğer içeriğine uygun başlık konulamıyorsa, büyük harflerle  “TUTANAKTİR” yazılması yeterlidir. </a:t>
            </a:r>
          </a:p>
          <a:p>
            <a:r>
              <a:rPr lang="tr-TR" sz="3800" dirty="0"/>
              <a:t> </a:t>
            </a:r>
            <a:r>
              <a:rPr lang="tr-TR" sz="3800" b="1" dirty="0" smtClean="0">
                <a:solidFill>
                  <a:srgbClr val="FF0000"/>
                </a:solidFill>
              </a:rPr>
              <a:t>Giriş </a:t>
            </a:r>
            <a:r>
              <a:rPr lang="tr-TR" sz="3800" b="1" dirty="0">
                <a:solidFill>
                  <a:srgbClr val="FF0000"/>
                </a:solidFill>
              </a:rPr>
              <a:t>Bölümü </a:t>
            </a:r>
            <a:endParaRPr lang="tr-TR" sz="3800" dirty="0">
              <a:solidFill>
                <a:srgbClr val="FF0000"/>
              </a:solidFill>
            </a:endParaRPr>
          </a:p>
          <a:p>
            <a:r>
              <a:rPr lang="tr-TR" sz="3800" dirty="0"/>
              <a:t>Tutanakların düzenlenmesini gerektiren konu, olay veya kişilerle ilgili bilgilerin verildiği bölümdür. Meydana gelen olayın tarifi, günü ve saati, olayın öğrenilme şekli ( kimden, nasıl ve ne zaman öğrenildiği) ile olay yerine geliş şekli ( ne zaman, nasıl ve kiminle) ile ilgili bilgiler bu bölümünde yer alır.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151</a:t>
            </a:fld>
            <a:endParaRPr lang="tr-TR"/>
          </a:p>
        </p:txBody>
      </p:sp>
    </p:spTree>
    <p:extLst>
      <p:ext uri="{BB962C8B-B14F-4D97-AF65-F5344CB8AC3E}">
        <p14:creationId xmlns:p14="http://schemas.microsoft.com/office/powerpoint/2010/main" val="19175728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3.Metin Bölümü</a:t>
            </a:r>
            <a:endParaRPr lang="tr-TR" dirty="0">
              <a:solidFill>
                <a:srgbClr val="FF0000"/>
              </a:solidFill>
            </a:endParaRPr>
          </a:p>
          <a:p>
            <a:r>
              <a:rPr lang="tr-TR" dirty="0"/>
              <a:t>Olayın başlangıç, gelişme ve sonuç bölümünün yazıldığı bölümdür. Olay veya suçun işlendiği yer ve zaman, tarafların açık kimlikleri ve beyanları, yakalanmamış ise eşkalleri bu bölümde açık bir şekilde ortaya konur. Burada suç unsuru olan şeyler, suçun işleniş şekli ve diğer deliller ile birlikte değerlendirilip olayla irtibatı kurulur.</a:t>
            </a:r>
          </a:p>
          <a:p>
            <a:r>
              <a:rPr lang="tr-TR" b="1" dirty="0">
                <a:solidFill>
                  <a:srgbClr val="FF0000"/>
                </a:solidFill>
              </a:rPr>
              <a:t>4.Sonuç Bölümü</a:t>
            </a:r>
            <a:endParaRPr lang="tr-TR" dirty="0">
              <a:solidFill>
                <a:srgbClr val="FF0000"/>
              </a:solidFill>
            </a:endParaRPr>
          </a:p>
          <a:p>
            <a:r>
              <a:rPr lang="tr-TR" dirty="0"/>
              <a:t>Yazının bir tutanak olduğu, taraflara okunduğu ve okutulduğu, doğruluğunun</a:t>
            </a:r>
            <a:r>
              <a:rPr lang="tr-TR" i="1" u="sng" dirty="0"/>
              <a:t> </a:t>
            </a:r>
            <a:r>
              <a:rPr lang="tr-TR" dirty="0"/>
              <a:t>anlaşılması üzerine, birlikte imza altına alındığı hususlarının yer aldığı bölüm sonuç bölümüdür. </a:t>
            </a:r>
          </a:p>
          <a:p>
            <a:r>
              <a:rPr lang="tr-TR" b="1" dirty="0">
                <a:solidFill>
                  <a:srgbClr val="FF0000"/>
                </a:solidFill>
              </a:rPr>
              <a:t>5. Tarih ve Saat </a:t>
            </a:r>
            <a:endParaRPr lang="tr-TR" dirty="0">
              <a:solidFill>
                <a:srgbClr val="FF0000"/>
              </a:solidFill>
            </a:endParaRPr>
          </a:p>
          <a:p>
            <a:r>
              <a:rPr lang="tr-TR" dirty="0"/>
              <a:t>Tutanağın, tarihle başlayıp tarihle bitirilmesi gerektiği tutanaklarla ilgili kurallar içerisinde belirtilmişti. Bu çerçevede sonuç bölümünden sonra tarih ve saat yazılır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152</a:t>
            </a:fld>
            <a:endParaRPr lang="tr-TR"/>
          </a:p>
        </p:txBody>
      </p:sp>
    </p:spTree>
    <p:extLst>
      <p:ext uri="{BB962C8B-B14F-4D97-AF65-F5344CB8AC3E}">
        <p14:creationId xmlns:p14="http://schemas.microsoft.com/office/powerpoint/2010/main" val="21511296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628800"/>
            <a:ext cx="8229600" cy="3212976"/>
          </a:xfrm>
        </p:spPr>
        <p:txBody>
          <a:bodyPr>
            <a:normAutofit/>
          </a:bodyPr>
          <a:lstStyle/>
          <a:p>
            <a:r>
              <a:rPr lang="tr-TR" b="1" dirty="0">
                <a:solidFill>
                  <a:srgbClr val="FF0000"/>
                </a:solidFill>
              </a:rPr>
              <a:t>6.İmza  Bölümü </a:t>
            </a:r>
            <a:endParaRPr lang="tr-TR" dirty="0">
              <a:solidFill>
                <a:srgbClr val="FF0000"/>
              </a:solidFill>
            </a:endParaRPr>
          </a:p>
          <a:p>
            <a:r>
              <a:rPr lang="tr-TR" dirty="0" smtClean="0"/>
              <a:t>Tutanaklar </a:t>
            </a:r>
            <a:r>
              <a:rPr lang="tr-TR" dirty="0"/>
              <a:t>en az </a:t>
            </a:r>
            <a:r>
              <a:rPr lang="tr-TR" b="1" dirty="0">
                <a:solidFill>
                  <a:srgbClr val="FF0000"/>
                </a:solidFill>
              </a:rPr>
              <a:t>iki </a:t>
            </a:r>
            <a:r>
              <a:rPr lang="tr-TR" dirty="0"/>
              <a:t>görevli personel tarafından imzalanmalıdır. </a:t>
            </a:r>
            <a:endParaRPr lang="tr-TR" dirty="0" smtClean="0"/>
          </a:p>
          <a:p>
            <a:r>
              <a:rPr lang="tr-TR" dirty="0" smtClean="0"/>
              <a:t>İmza </a:t>
            </a:r>
            <a:r>
              <a:rPr lang="tr-TR" dirty="0"/>
              <a:t>bölümünde ilk önce adı ve soyadı, altına görev unvanı  yazılır. İlgili kişiler için ise ilk önce adı ve soyadı, altına da tutanakla ilgili sıfatı (şüpheli gibi) yazılır. </a:t>
            </a:r>
          </a:p>
          <a:p>
            <a:r>
              <a:rPr lang="tr-TR" dirty="0"/>
              <a:t>İmza atmasını bilmeyen kişiler için, sağ el işaret parmağı ile isminin üstüne parmak bastırılır</a:t>
            </a:r>
            <a:r>
              <a:rPr lang="tr-TR" dirty="0" smtClean="0"/>
              <a:t>.. </a:t>
            </a:r>
            <a:r>
              <a:rPr lang="tr-TR" dirty="0"/>
              <a:t>Tutanaklar birden fazla sayfadan oluşuyor </a:t>
            </a:r>
            <a:r>
              <a:rPr lang="tr-TR" dirty="0" smtClean="0"/>
              <a:t>ise son sayfada imza, önceki sayfaların tamamında imza veya paraf bulunur.</a:t>
            </a:r>
          </a:p>
          <a:p>
            <a:pPr marL="0" indent="0">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153</a:t>
            </a:fld>
            <a:endParaRPr lang="tr-TR"/>
          </a:p>
        </p:txBody>
      </p:sp>
    </p:spTree>
    <p:extLst>
      <p:ext uri="{BB962C8B-B14F-4D97-AF65-F5344CB8AC3E}">
        <p14:creationId xmlns:p14="http://schemas.microsoft.com/office/powerpoint/2010/main" val="22110193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t> </a:t>
            </a:r>
            <a:r>
              <a:rPr lang="tr-TR" b="1" dirty="0">
                <a:solidFill>
                  <a:srgbClr val="FF0000"/>
                </a:solidFill>
              </a:rPr>
              <a:t>16.3. Tutanakların Ortak Özellikleri</a:t>
            </a:r>
            <a:endParaRPr lang="tr-TR" dirty="0">
              <a:solidFill>
                <a:srgbClr val="FF0000"/>
              </a:solidFill>
            </a:endParaRPr>
          </a:p>
          <a:p>
            <a:r>
              <a:rPr lang="tr-TR" dirty="0" smtClean="0"/>
              <a:t>Tutanakların </a:t>
            </a:r>
            <a:r>
              <a:rPr lang="tr-TR" dirty="0"/>
              <a:t>belirli kurallar çerçevesinde düzenlenmesi, uygulamada birlik ve beraberliği temin edeceği gibi, hem hizmetin kalitesini arttıracak hem de bu işlemlerin daha etkin ve verimli olmasını sağlayacaktır.</a:t>
            </a:r>
          </a:p>
          <a:p>
            <a:r>
              <a:rPr lang="tr-TR" dirty="0"/>
              <a:t>Tutanaklarla ilgili ortak özellikleri iki başlık altında inceleyebiliriz:</a:t>
            </a:r>
          </a:p>
          <a:p>
            <a:r>
              <a:rPr lang="tr-TR" dirty="0"/>
              <a:t> </a:t>
            </a:r>
          </a:p>
          <a:p>
            <a:r>
              <a:rPr lang="tr-TR" dirty="0"/>
              <a:t>    1. Şekil Kuralları</a:t>
            </a:r>
          </a:p>
          <a:p>
            <a:r>
              <a:rPr lang="tr-TR" dirty="0"/>
              <a:t>    2.İçerik Kuralları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154</a:t>
            </a:fld>
            <a:endParaRPr lang="tr-TR"/>
          </a:p>
        </p:txBody>
      </p:sp>
    </p:spTree>
    <p:extLst>
      <p:ext uri="{BB962C8B-B14F-4D97-AF65-F5344CB8AC3E}">
        <p14:creationId xmlns:p14="http://schemas.microsoft.com/office/powerpoint/2010/main" val="32103411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Şekil Kuralları </a:t>
            </a:r>
            <a:endParaRPr lang="tr-TR" dirty="0">
              <a:solidFill>
                <a:srgbClr val="FF0000"/>
              </a:solidFill>
            </a:endParaRPr>
          </a:p>
          <a:p>
            <a:pPr lvl="0"/>
            <a:r>
              <a:rPr lang="tr-TR" dirty="0" smtClean="0"/>
              <a:t>Tutanaklar </a:t>
            </a:r>
            <a:r>
              <a:rPr lang="tr-TR" dirty="0"/>
              <a:t>resmi yazışmalarda olduğu gibi A4 veya A5 tabir edilen kağıtlara yazılmalıdır. </a:t>
            </a:r>
          </a:p>
          <a:p>
            <a:pPr lvl="0"/>
            <a:r>
              <a:rPr lang="tr-TR" dirty="0"/>
              <a:t>Tutanaklar, bilgisayar yazılabileceği gibi, okunaklı olmak kaydıyla el yazısı ile de yazılabilir. </a:t>
            </a:r>
          </a:p>
          <a:p>
            <a:pPr lvl="0"/>
            <a:r>
              <a:rPr lang="tr-TR" dirty="0"/>
              <a:t>Tutanaklar elle yazıldığında dolma kalem veya tükenmez kalemle yazılmalıdır. Kesinlikle kurşun kalem kullanılmamalıdır.</a:t>
            </a:r>
          </a:p>
          <a:p>
            <a:pPr lvl="0"/>
            <a:r>
              <a:rPr lang="tr-TR" dirty="0" smtClean="0"/>
              <a:t>Tutanak </a:t>
            </a:r>
            <a:r>
              <a:rPr lang="tr-TR" dirty="0"/>
              <a:t>üzerinde silinti, kazıntı,  veya ilave yapılmamalıdır. </a:t>
            </a:r>
            <a:endParaRPr lang="tr-TR" dirty="0" smtClean="0"/>
          </a:p>
          <a:p>
            <a:pPr lvl="0"/>
            <a:r>
              <a:rPr lang="tr-TR" dirty="0" smtClean="0"/>
              <a:t>Eğer </a:t>
            </a:r>
            <a:r>
              <a:rPr lang="tr-TR" dirty="0"/>
              <a:t>yanlış kelime  yazılmışsa  üstü çizilmeli çizilen kelimelerden hemen sonra </a:t>
            </a:r>
            <a:r>
              <a:rPr lang="tr-TR" dirty="0" err="1"/>
              <a:t>parentez</a:t>
            </a:r>
            <a:r>
              <a:rPr lang="tr-TR" dirty="0"/>
              <a:t> açılarak kaç kelime çizildiği yazılmalı ve son olarak da tutanağı yazan kişiler tarafından üstü paraflanmalıdır.</a:t>
            </a:r>
          </a:p>
          <a:p>
            <a:pPr lvl="0"/>
            <a:r>
              <a:rPr lang="tr-TR" dirty="0" smtClean="0"/>
              <a:t>Tutanağın </a:t>
            </a:r>
            <a:r>
              <a:rPr lang="tr-TR" dirty="0"/>
              <a:t>imzalanmasında rütbece en yüksek olan kağıdın sol kısmından başlamak suretiyle, kıdem sırasına göre sağa doğru sıra ile atılmalıdır.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155</a:t>
            </a:fld>
            <a:endParaRPr lang="tr-TR"/>
          </a:p>
        </p:txBody>
      </p:sp>
    </p:spTree>
    <p:extLst>
      <p:ext uri="{BB962C8B-B14F-4D97-AF65-F5344CB8AC3E}">
        <p14:creationId xmlns:p14="http://schemas.microsoft.com/office/powerpoint/2010/main" val="33557106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İçerik Kuralları </a:t>
            </a:r>
            <a:endParaRPr lang="tr-TR" dirty="0">
              <a:solidFill>
                <a:srgbClr val="FF0000"/>
              </a:solidFill>
            </a:endParaRPr>
          </a:p>
          <a:p>
            <a:r>
              <a:rPr lang="tr-TR" dirty="0" smtClean="0"/>
              <a:t>Bu </a:t>
            </a:r>
            <a:r>
              <a:rPr lang="tr-TR" dirty="0"/>
              <a:t>kuralları aşağıdaki şekilde sıralayabiliriz.</a:t>
            </a:r>
          </a:p>
          <a:p>
            <a:pPr lvl="0"/>
            <a:r>
              <a:rPr lang="tr-TR" dirty="0"/>
              <a:t>Tutanağın içeriğine uygun tutanak başlığı olmalıdır.</a:t>
            </a:r>
          </a:p>
          <a:p>
            <a:pPr lvl="0"/>
            <a:r>
              <a:rPr lang="tr-TR" dirty="0"/>
              <a:t>Tutanaklar tarihle başlanmalı ve tarihle bitirilmelidir.</a:t>
            </a:r>
          </a:p>
          <a:p>
            <a:pPr lvl="0"/>
            <a:r>
              <a:rPr lang="tr-TR" dirty="0"/>
              <a:t>Tutanağın düzenlediği yer, tarih ve saat yazılmalıdır.</a:t>
            </a:r>
          </a:p>
          <a:p>
            <a:pPr lvl="0"/>
            <a:r>
              <a:rPr lang="tr-TR" dirty="0"/>
              <a:t>Tutanak düzenlenen olayın ne zaman, nerede, nasıl ve kimden öğrenildiği kimlerin, ne zaman ve nasıl olay yerine intikal ettiği tutanakta belirtilmelidir.</a:t>
            </a:r>
          </a:p>
          <a:p>
            <a:pPr lvl="0"/>
            <a:r>
              <a:rPr lang="tr-TR" dirty="0" smtClean="0"/>
              <a:t>Olay </a:t>
            </a:r>
            <a:r>
              <a:rPr lang="tr-TR" dirty="0"/>
              <a:t>yerinde iz, eser, emare, ve delilerin muhafaza altına alındığı yazılmalıdır.</a:t>
            </a:r>
          </a:p>
          <a:p>
            <a:pPr lvl="0"/>
            <a:r>
              <a:rPr lang="tr-TR" dirty="0"/>
              <a:t>Tutanağın niteliğine göre gerekli görüldüğü takdirde yapılacak işlemle ilgili kısa beyanlar alınmalıdır.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156</a:t>
            </a:fld>
            <a:endParaRPr lang="tr-TR"/>
          </a:p>
        </p:txBody>
      </p:sp>
    </p:spTree>
    <p:extLst>
      <p:ext uri="{BB962C8B-B14F-4D97-AF65-F5344CB8AC3E}">
        <p14:creationId xmlns:p14="http://schemas.microsoft.com/office/powerpoint/2010/main" val="2930334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715436" cy="6357982"/>
          </a:xfrm>
        </p:spPr>
        <p:txBody>
          <a:bodyPr>
            <a:noAutofit/>
          </a:bodyPr>
          <a:lstStyle/>
          <a:p>
            <a:pPr lvl="0"/>
            <a:r>
              <a:rPr lang="tr-TR" sz="2400" dirty="0" smtClean="0"/>
              <a:t>Tutanaklar </a:t>
            </a:r>
            <a:r>
              <a:rPr lang="tr-TR" sz="2400" dirty="0"/>
              <a:t>meydana gelen olaylarla ilgili olarak mevcut durumu tespit eden, yapılan araştırmaları açıklayan nitelikte olmalıdır.</a:t>
            </a:r>
          </a:p>
          <a:p>
            <a:pPr lvl="0"/>
            <a:r>
              <a:rPr lang="tr-TR" sz="2400" dirty="0"/>
              <a:t>Genel kolluk gözetiminde yapılan arama sonucunda düzenlenen tutanaklarda, arama kararının veya emir yazısının tarih ve sayısı yazılmalıdır.</a:t>
            </a:r>
          </a:p>
          <a:p>
            <a:pPr lvl="0"/>
            <a:r>
              <a:rPr lang="tr-TR" sz="2400" dirty="0"/>
              <a:t>Arama Tutanaklarında, emanete alınan suç eşyası ile ilgili ayrıntılı bilgi, arama sırasında yakalanan kişi varsa kişinin açık kimliği ve nerede yakalandığı belirtilmelidir.</a:t>
            </a:r>
          </a:p>
          <a:p>
            <a:pPr lvl="0"/>
            <a:r>
              <a:rPr lang="tr-TR" sz="2400" dirty="0"/>
              <a:t>Arama Tutanaklarında yaralanma veya maddi zarar meydana gelip gelmediği belirtilir. Tutanak arama işlemine katılmış olanlar ve hazır bulunanlarca imzalanır, tutanağın bir sureti aramaya muhatap olan kişiye verilir.</a:t>
            </a:r>
          </a:p>
          <a:p>
            <a:pPr lvl="0"/>
            <a:r>
              <a:rPr lang="tr-TR" sz="2400" dirty="0" smtClean="0"/>
              <a:t>Tutanakların </a:t>
            </a:r>
            <a:r>
              <a:rPr lang="tr-TR" sz="2400" dirty="0"/>
              <a:t>sonunda taraflara okutulduğu, okuma yazma bilmiyorsa okunduğu ve birlikte imza altına alındığı belirtilmelidir.</a:t>
            </a:r>
          </a:p>
          <a:p>
            <a:r>
              <a:rPr lang="tr-TR" sz="2400" dirty="0"/>
              <a:t>İmza atmak istememesi durumunda, sebepleri ile birlikte tutanakta belirtilmelidir.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157</a:t>
            </a:fld>
            <a:endParaRPr lang="tr-TR"/>
          </a:p>
        </p:txBody>
      </p:sp>
    </p:spTree>
    <p:extLst>
      <p:ext uri="{BB962C8B-B14F-4D97-AF65-F5344CB8AC3E}">
        <p14:creationId xmlns:p14="http://schemas.microsoft.com/office/powerpoint/2010/main" val="19938916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204864"/>
            <a:ext cx="8643998" cy="2232248"/>
          </a:xfrm>
        </p:spPr>
        <p:txBody>
          <a:bodyPr>
            <a:normAutofit/>
          </a:bodyPr>
          <a:lstStyle/>
          <a:p>
            <a:r>
              <a:rPr lang="tr-TR" b="1" dirty="0">
                <a:solidFill>
                  <a:srgbClr val="FF0000"/>
                </a:solidFill>
              </a:rPr>
              <a:t>16.4. Tutanak Düzenlerken Dikkat Edilmesi Gereken Hususlar </a:t>
            </a:r>
            <a:endParaRPr lang="tr-TR" dirty="0">
              <a:solidFill>
                <a:srgbClr val="FF0000"/>
              </a:solidFill>
            </a:endParaRPr>
          </a:p>
          <a:p>
            <a:r>
              <a:rPr lang="tr-TR" dirty="0" smtClean="0"/>
              <a:t>Görevliler </a:t>
            </a:r>
            <a:r>
              <a:rPr lang="tr-TR" dirty="0"/>
              <a:t>tarafından düzenlenen, ilgili kişilere okutturularak </a:t>
            </a:r>
            <a:r>
              <a:rPr lang="tr-TR" dirty="0" smtClean="0"/>
              <a:t>doğruluğu </a:t>
            </a:r>
            <a:r>
              <a:rPr lang="tr-TR" dirty="0"/>
              <a:t>anlaşıldıktan sonra birlikte imza altına alınan, aksi ispat </a:t>
            </a:r>
            <a:r>
              <a:rPr lang="tr-TR" dirty="0" smtClean="0"/>
              <a:t>edilinceye </a:t>
            </a:r>
            <a:r>
              <a:rPr lang="tr-TR" dirty="0"/>
              <a:t>kadar geçerli hukuki belge niteliğinde olan tutanakların düzenlenmesinde çok hassas davranılmalıdır.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158</a:t>
            </a:fld>
            <a:endParaRPr lang="tr-TR"/>
          </a:p>
        </p:txBody>
      </p:sp>
    </p:spTree>
    <p:extLst>
      <p:ext uri="{BB962C8B-B14F-4D97-AF65-F5344CB8AC3E}">
        <p14:creationId xmlns:p14="http://schemas.microsoft.com/office/powerpoint/2010/main" val="37391238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16. 5. Tutanak Çeşitleri </a:t>
            </a:r>
            <a:endParaRPr lang="tr-TR" dirty="0">
              <a:solidFill>
                <a:srgbClr val="FF0000"/>
              </a:solidFill>
            </a:endParaRPr>
          </a:p>
          <a:p>
            <a:r>
              <a:rPr lang="tr-TR" b="1" dirty="0">
                <a:solidFill>
                  <a:srgbClr val="FF0000"/>
                </a:solidFill>
              </a:rPr>
              <a:t> </a:t>
            </a:r>
            <a:endParaRPr lang="tr-TR" dirty="0">
              <a:solidFill>
                <a:srgbClr val="FF0000"/>
              </a:solidFill>
            </a:endParaRPr>
          </a:p>
          <a:p>
            <a:pPr lvl="0"/>
            <a:r>
              <a:rPr lang="tr-TR" b="1" dirty="0">
                <a:solidFill>
                  <a:srgbClr val="FF0000"/>
                </a:solidFill>
              </a:rPr>
              <a:t>Olay Tespit Tutanağı </a:t>
            </a:r>
            <a:endParaRPr lang="tr-TR" dirty="0">
              <a:solidFill>
                <a:srgbClr val="FF0000"/>
              </a:solidFill>
            </a:endParaRPr>
          </a:p>
          <a:p>
            <a:r>
              <a:rPr lang="tr-TR" dirty="0"/>
              <a:t>Özel güvenlik personelinin; görev alanında karşılaştığı ve el koyduğu olaylarda meydana gelen durumları. Yapılan işlemleri, elde edilen bilgileri tespit edip yazılı hale getirerek hazırlanmış olduğu tutanaktır. Görevli, bu tutanakta. Gördüğü duyduğu ve elde ettiği bilgi ve somut verileri yerine getirdiği hukuki işlemlerle birlikte açık ve net olarak tutanaklarda uyulması gereken kurallara göre düzenler. Olayın başlangıcı. Gelişmesi. Müdahale süreci ve sonucu ile ilgili gerekli bütün bilgileri olay Tespit tutanağında yer alır.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159</a:t>
            </a:fld>
            <a:endParaRPr lang="tr-TR"/>
          </a:p>
        </p:txBody>
      </p:sp>
    </p:spTree>
    <p:extLst>
      <p:ext uri="{BB962C8B-B14F-4D97-AF65-F5344CB8AC3E}">
        <p14:creationId xmlns:p14="http://schemas.microsoft.com/office/powerpoint/2010/main" val="344900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endParaRPr lang="tr-TR" sz="3600" dirty="0">
              <a:solidFill>
                <a:srgbClr val="000000"/>
              </a:solidFill>
              <a:latin typeface="Symbol"/>
            </a:endParaRPr>
          </a:p>
          <a:p>
            <a:r>
              <a:rPr lang="tr-TR" sz="3600" dirty="0">
                <a:solidFill>
                  <a:srgbClr val="000000"/>
                </a:solidFill>
                <a:latin typeface="Symbol"/>
              </a:rPr>
              <a:t>• </a:t>
            </a:r>
            <a:r>
              <a:rPr lang="tr-TR" sz="3600" dirty="0">
                <a:solidFill>
                  <a:srgbClr val="000000"/>
                </a:solidFill>
                <a:latin typeface="Times New Roman"/>
              </a:rPr>
              <a:t>Belirtilen mevzuat </a:t>
            </a:r>
            <a:r>
              <a:rPr lang="tr-TR" sz="3600" dirty="0" smtClean="0">
                <a:solidFill>
                  <a:srgbClr val="000000"/>
                </a:solidFill>
                <a:latin typeface="Times New Roman"/>
              </a:rPr>
              <a:t>hükümlerine göre girişte </a:t>
            </a:r>
            <a:r>
              <a:rPr lang="tr-TR" sz="3600" dirty="0">
                <a:solidFill>
                  <a:srgbClr val="000000"/>
                </a:solidFill>
                <a:latin typeface="Times New Roman"/>
              </a:rPr>
              <a:t>polisin silahını teslim etme zorunluluğu bulunmamaktadır. </a:t>
            </a:r>
          </a:p>
          <a:p>
            <a:r>
              <a:rPr lang="tr-TR" sz="3600" dirty="0" smtClean="0">
                <a:solidFill>
                  <a:srgbClr val="000000"/>
                </a:solidFill>
                <a:latin typeface="Times New Roman"/>
              </a:rPr>
              <a:t>• </a:t>
            </a:r>
            <a:r>
              <a:rPr lang="tr-TR" sz="3600" dirty="0">
                <a:solidFill>
                  <a:srgbClr val="000000"/>
                </a:solidFill>
                <a:latin typeface="Times New Roman"/>
              </a:rPr>
              <a:t>Özel güvenlik görevlilerinin Taşıma ruhsatlı silah sahiplerinin silahını muhafaza amaçlı emanete alma yetkileri yoktur.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309242522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a:bodyPr>
          <a:lstStyle/>
          <a:p>
            <a:r>
              <a:rPr lang="tr-TR" b="1" dirty="0">
                <a:solidFill>
                  <a:srgbClr val="FF0000"/>
                </a:solidFill>
              </a:rPr>
              <a:t>2.Yakalama Tutanağı </a:t>
            </a:r>
            <a:endParaRPr lang="tr-TR" dirty="0">
              <a:solidFill>
                <a:srgbClr val="FF0000"/>
              </a:solidFill>
            </a:endParaRPr>
          </a:p>
          <a:p>
            <a:r>
              <a:rPr lang="tr-TR" dirty="0"/>
              <a:t>Özel güvenlik görevlilerinin, 5188 sayılı kanunun 7’nci maddesinin </a:t>
            </a:r>
            <a:r>
              <a:rPr lang="tr-TR" dirty="0" err="1"/>
              <a:t>c,d</a:t>
            </a:r>
            <a:r>
              <a:rPr lang="tr-TR" dirty="0"/>
              <a:t> ve bentlerinde kendilerine tanınan yakalama yetkileri çevresinde, yakalama sonrasında ve yakalama işlemine ait olmak üzere hazırlamış oldukları tutanaktır. </a:t>
            </a:r>
          </a:p>
          <a:p>
            <a:r>
              <a:rPr lang="tr-TR" dirty="0"/>
              <a:t>Yakalama gerçekleştiren görevliler durumu hemen genel kolluğa bildirir. Yakalanan kişinin tutum ve davranışlarına uygun olmak üzere, genel kolluk olay yerine gelene kadar. Yakalanan kişinin kendisine ve başkalarına zarar vermemesi için tedbirler alınır. Bu esnada aynı zamanda yakalama işleminin, gerçekleşme süreci, çerçevesi, hukuki dayanağı ve ilgili gelişmeler tutanağa geçilir.</a:t>
            </a:r>
          </a:p>
          <a:p>
            <a:r>
              <a:rPr lang="tr-TR" dirty="0"/>
              <a:t>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160</a:t>
            </a:fld>
            <a:endParaRPr lang="tr-TR"/>
          </a:p>
        </p:txBody>
      </p:sp>
    </p:spTree>
    <p:extLst>
      <p:ext uri="{BB962C8B-B14F-4D97-AF65-F5344CB8AC3E}">
        <p14:creationId xmlns:p14="http://schemas.microsoft.com/office/powerpoint/2010/main" val="39481681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264696"/>
          </a:xfrm>
        </p:spPr>
        <p:txBody>
          <a:bodyPr>
            <a:normAutofit/>
          </a:bodyPr>
          <a:lstStyle/>
          <a:p>
            <a:r>
              <a:rPr lang="tr-TR" b="1" dirty="0">
                <a:solidFill>
                  <a:srgbClr val="FF0000"/>
                </a:solidFill>
              </a:rPr>
              <a:t>3. Arama Tutanağı </a:t>
            </a:r>
            <a:endParaRPr lang="tr-TR" dirty="0">
              <a:solidFill>
                <a:srgbClr val="FF0000"/>
              </a:solidFill>
            </a:endParaRPr>
          </a:p>
          <a:p>
            <a:r>
              <a:rPr lang="tr-TR" dirty="0" smtClean="0"/>
              <a:t>Özel </a:t>
            </a:r>
            <a:r>
              <a:rPr lang="tr-TR" dirty="0"/>
              <a:t>güvenlik görevlileri, görevli oldukları süre içerisinde ve görev alanlarında; ilgili kanun maddelerine uygun olarak gerçekleştirilen yakalama sonucunda şüphelinin üzerinde veya eşyalarında; taşıması veya bulundurulması yasak olan kendisine, çevresindekilere ya da görevlilere zarar verebilecek herhangi bir suç eşyasının olup olmadığını tespit etmek amacıyla yapmış oldukları arama işleminin ve elde edilen sonuçları yazılı hale getirmek üzere </a:t>
            </a:r>
            <a:r>
              <a:rPr lang="tr-TR" b="1" dirty="0">
                <a:solidFill>
                  <a:srgbClr val="FF0000"/>
                </a:solidFill>
              </a:rPr>
              <a:t>arama tutanağı </a:t>
            </a:r>
            <a:r>
              <a:rPr lang="tr-TR" dirty="0"/>
              <a:t>düzenlenir.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161</a:t>
            </a:fld>
            <a:endParaRPr lang="tr-TR"/>
          </a:p>
        </p:txBody>
      </p:sp>
    </p:spTree>
    <p:extLst>
      <p:ext uri="{BB962C8B-B14F-4D97-AF65-F5344CB8AC3E}">
        <p14:creationId xmlns:p14="http://schemas.microsoft.com/office/powerpoint/2010/main" val="26276064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tr-TR" b="1" dirty="0">
                <a:solidFill>
                  <a:srgbClr val="FF0000"/>
                </a:solidFill>
              </a:rPr>
              <a:t>4.Emanete Alma Tutanağı </a:t>
            </a:r>
            <a:endParaRPr lang="tr-TR" dirty="0">
              <a:solidFill>
                <a:srgbClr val="FF0000"/>
              </a:solidFill>
            </a:endParaRPr>
          </a:p>
          <a:p>
            <a:r>
              <a:rPr lang="tr-TR" dirty="0"/>
              <a:t>Özel güvenlik görevlileri 5188 sayılı kanunun 7/g maddesine göre genel kolluk kuvvetlerine derhal bildirmek şartıyla aramalar sırasında suç teşkil eden veya delil olabilecek yada suç teşkil etmemekle birlikte tehlike doğurabilecek eşyayı emanete alır. </a:t>
            </a:r>
            <a:endParaRPr lang="tr-TR" dirty="0" smtClean="0"/>
          </a:p>
          <a:p>
            <a:r>
              <a:rPr lang="tr-TR" dirty="0" smtClean="0"/>
              <a:t>Ayrıca terk </a:t>
            </a:r>
            <a:r>
              <a:rPr lang="tr-TR" dirty="0"/>
              <a:t>edilmiş ve bulunmuş eşyayı emanete alır ve bu işlerle ilgili olarak  “emanete alma tutanağı “ düzenler. </a:t>
            </a:r>
            <a:endParaRPr lang="tr-TR" dirty="0" smtClean="0"/>
          </a:p>
          <a:p>
            <a:r>
              <a:rPr lang="tr-TR" dirty="0" smtClean="0"/>
              <a:t>Bu </a:t>
            </a:r>
            <a:r>
              <a:rPr lang="tr-TR" dirty="0"/>
              <a:t>tutanakta emanete alınan eşya ile ilgili detaylı bilgiler yazılır. </a:t>
            </a:r>
            <a:endParaRPr lang="tr-TR" dirty="0" smtClean="0"/>
          </a:p>
          <a:p>
            <a:r>
              <a:rPr lang="tr-TR" dirty="0" smtClean="0"/>
              <a:t>Bu </a:t>
            </a:r>
            <a:r>
              <a:rPr lang="tr-TR" dirty="0"/>
              <a:t>bilgiler. Daha önce eşya tarifi konusunda verilen bilgiler dikkate alınmak suretiyle açık, net, somut ve açıklayıcı şekilde yapılır.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162</a:t>
            </a:fld>
            <a:endParaRPr lang="tr-TR"/>
          </a:p>
        </p:txBody>
      </p:sp>
    </p:spTree>
    <p:extLst>
      <p:ext uri="{BB962C8B-B14F-4D97-AF65-F5344CB8AC3E}">
        <p14:creationId xmlns:p14="http://schemas.microsoft.com/office/powerpoint/2010/main" val="2903904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 Suçüstü Tutanağı </a:t>
            </a:r>
            <a:endParaRPr lang="tr-TR" dirty="0">
              <a:solidFill>
                <a:srgbClr val="FF0000"/>
              </a:solidFill>
            </a:endParaRPr>
          </a:p>
          <a:p>
            <a:r>
              <a:rPr lang="tr-TR" dirty="0"/>
              <a:t>Özel güvenlik görevlisi </a:t>
            </a:r>
            <a:r>
              <a:rPr lang="tr-TR" dirty="0" smtClean="0"/>
              <a:t>suçüstü </a:t>
            </a:r>
            <a:r>
              <a:rPr lang="tr-TR" dirty="0"/>
              <a:t>halinde (</a:t>
            </a:r>
            <a:r>
              <a:rPr lang="tr-TR" dirty="0" err="1"/>
              <a:t>meşhud</a:t>
            </a:r>
            <a:r>
              <a:rPr lang="tr-TR" dirty="0"/>
              <a:t> suç ) yakalama yetkisine sahiptir. </a:t>
            </a:r>
            <a:endParaRPr lang="tr-TR" dirty="0" smtClean="0"/>
          </a:p>
          <a:p>
            <a:r>
              <a:rPr lang="tr-TR" dirty="0" smtClean="0"/>
              <a:t>İşlenmekte </a:t>
            </a:r>
            <a:r>
              <a:rPr lang="tr-TR" dirty="0"/>
              <a:t>olan suç, </a:t>
            </a:r>
            <a:r>
              <a:rPr lang="tr-TR" dirty="0" err="1"/>
              <a:t>meşhud</a:t>
            </a:r>
            <a:r>
              <a:rPr lang="tr-TR" dirty="0"/>
              <a:t> suçtur. </a:t>
            </a:r>
            <a:endParaRPr lang="tr-TR" dirty="0" smtClean="0"/>
          </a:p>
          <a:p>
            <a:r>
              <a:rPr lang="tr-TR" dirty="0" smtClean="0"/>
              <a:t>Henüz </a:t>
            </a:r>
            <a:r>
              <a:rPr lang="tr-TR" dirty="0"/>
              <a:t>işlenmiş olan suç ile suçun işlenmesinde hemen sonra özel güvenlik görevlileri, suçtan zarar gören şahıs veya başkaları tarafından takip edilerek veya suçun pek az evvel işlendiğini gösteren eşya veya izlerle yakalanan kimsenin islediği suç da </a:t>
            </a:r>
            <a:r>
              <a:rPr lang="tr-TR" dirty="0" err="1"/>
              <a:t>meşhud</a:t>
            </a:r>
            <a:r>
              <a:rPr lang="tr-TR" dirty="0"/>
              <a:t> suç sayılır.</a:t>
            </a:r>
          </a:p>
          <a:p>
            <a:r>
              <a:rPr lang="tr-TR" dirty="0"/>
              <a:t>Yukarda ifade edilen kanuni çerçevede yapılan yakalamalarda. Yapılması gereken diğer işlemlerin yanı sıra mutlaka suçüstü tutanağı düzenlenir.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163</a:t>
            </a:fld>
            <a:endParaRPr lang="tr-TR"/>
          </a:p>
        </p:txBody>
      </p:sp>
    </p:spTree>
    <p:extLst>
      <p:ext uri="{BB962C8B-B14F-4D97-AF65-F5344CB8AC3E}">
        <p14:creationId xmlns:p14="http://schemas.microsoft.com/office/powerpoint/2010/main" val="24345227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endParaRPr lang="tr-TR" b="1" dirty="0" smtClean="0">
              <a:solidFill>
                <a:srgbClr val="FF0000"/>
              </a:solidFill>
            </a:endParaRPr>
          </a:p>
          <a:p>
            <a:r>
              <a:rPr lang="tr-TR" b="1" dirty="0" smtClean="0">
                <a:solidFill>
                  <a:srgbClr val="FF0000"/>
                </a:solidFill>
              </a:rPr>
              <a:t>6.Teslim </a:t>
            </a:r>
            <a:r>
              <a:rPr lang="tr-TR" b="1" dirty="0">
                <a:solidFill>
                  <a:srgbClr val="FF0000"/>
                </a:solidFill>
              </a:rPr>
              <a:t>Tesellüm Tutanağı </a:t>
            </a:r>
            <a:endParaRPr lang="tr-TR" dirty="0">
              <a:solidFill>
                <a:srgbClr val="FF0000"/>
              </a:solidFill>
            </a:endParaRPr>
          </a:p>
          <a:p>
            <a:r>
              <a:rPr lang="tr-TR" dirty="0" smtClean="0"/>
              <a:t>Özel </a:t>
            </a:r>
            <a:r>
              <a:rPr lang="tr-TR" dirty="0"/>
              <a:t>güvenlik görevlileri, yakalama, arama, ve emanete alma, tedbirlerini yerine getirmekle birlikte genel kolluğa da durumla ilgili bilgi vermektedir. </a:t>
            </a:r>
            <a:endParaRPr lang="tr-TR" dirty="0" smtClean="0"/>
          </a:p>
          <a:p>
            <a:r>
              <a:rPr lang="tr-TR" dirty="0" smtClean="0"/>
              <a:t>Müdahale </a:t>
            </a:r>
            <a:r>
              <a:rPr lang="tr-TR" dirty="0"/>
              <a:t>sonucu elde edilen eşyaları olay yerine gelen genel kolluğa teslim eder. </a:t>
            </a:r>
            <a:endParaRPr lang="tr-TR" dirty="0" smtClean="0"/>
          </a:p>
          <a:p>
            <a:r>
              <a:rPr lang="tr-TR" dirty="0" smtClean="0"/>
              <a:t>Bu </a:t>
            </a:r>
            <a:r>
              <a:rPr lang="tr-TR" dirty="0"/>
              <a:t>teslim işlemi yazılı olarak hazırlanan bir belge olan “teslim tesellüm tutanağı” düzenlemek suretiyle yapılır. </a:t>
            </a:r>
            <a:endParaRPr lang="tr-TR" dirty="0" smtClean="0"/>
          </a:p>
          <a:p>
            <a:r>
              <a:rPr lang="tr-TR" dirty="0" err="1" smtClean="0"/>
              <a:t>Terkedilmiş</a:t>
            </a:r>
            <a:r>
              <a:rPr lang="tr-TR" dirty="0" smtClean="0"/>
              <a:t> </a:t>
            </a:r>
            <a:r>
              <a:rPr lang="tr-TR" dirty="0"/>
              <a:t>ve bulunmuş eşyayı emanete alma yetkisine sahip olan özel güvenlik görevlileri. Söz konusu eşyanın sahibinin bulunması halinde de teslim tesellüm tutanağı düzenlemek suretiyle eşyayı sahibine teslim eder.</a:t>
            </a:r>
          </a:p>
          <a:p>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164</a:t>
            </a:fld>
            <a:endParaRPr lang="tr-TR"/>
          </a:p>
        </p:txBody>
      </p:sp>
    </p:spTree>
    <p:extLst>
      <p:ext uri="{BB962C8B-B14F-4D97-AF65-F5344CB8AC3E}">
        <p14:creationId xmlns:p14="http://schemas.microsoft.com/office/powerpoint/2010/main" val="15127504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420888"/>
            <a:ext cx="8229600" cy="1512168"/>
          </a:xfrm>
        </p:spPr>
        <p:txBody>
          <a:bodyPr>
            <a:normAutofit/>
          </a:bodyPr>
          <a:lstStyle/>
          <a:p>
            <a:r>
              <a:rPr lang="tr-TR" dirty="0"/>
              <a:t>Tutanakta, eşyayı kanunen almaya yetkili olan kişinin (veya kişilerin ) kimliği açık olarak yazılır. Teslim edilen eşyanın özellikleri. Eşya tarifi konusunda anlatıldığı ölçülerde net bir şekilde ve bunlar mümkünse bir hazır olan tarafından da görülmek suretiyle eşyayı sahibine teslim eder.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165</a:t>
            </a:fld>
            <a:endParaRPr lang="tr-TR"/>
          </a:p>
        </p:txBody>
      </p:sp>
    </p:spTree>
    <p:extLst>
      <p:ext uri="{BB962C8B-B14F-4D97-AF65-F5344CB8AC3E}">
        <p14:creationId xmlns:p14="http://schemas.microsoft.com/office/powerpoint/2010/main" val="13365577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988840"/>
            <a:ext cx="8229600" cy="2664296"/>
          </a:xfrm>
        </p:spPr>
        <p:txBody>
          <a:bodyPr>
            <a:normAutofit/>
          </a:bodyPr>
          <a:lstStyle/>
          <a:p>
            <a:r>
              <a:rPr lang="tr-TR" b="1" dirty="0">
                <a:solidFill>
                  <a:srgbClr val="FF0000"/>
                </a:solidFill>
              </a:rPr>
              <a:t>7. Yangın Tutanağı </a:t>
            </a:r>
            <a:endParaRPr lang="tr-TR" dirty="0">
              <a:solidFill>
                <a:srgbClr val="FF0000"/>
              </a:solidFill>
            </a:endParaRPr>
          </a:p>
          <a:p>
            <a:r>
              <a:rPr lang="tr-TR" dirty="0"/>
              <a:t>Yangına müdahale eden özel güvenlik görevlileri, yangın yerine gelişten başlamak üzere yangının sonuna kadar gerekli gözlemleri yapar. </a:t>
            </a:r>
            <a:endParaRPr lang="tr-TR" dirty="0" smtClean="0"/>
          </a:p>
          <a:p>
            <a:r>
              <a:rPr lang="tr-TR" dirty="0" smtClean="0"/>
              <a:t>Gereken </a:t>
            </a:r>
            <a:r>
              <a:rPr lang="tr-TR" dirty="0"/>
              <a:t>tedbirleri alır ve notlarını tutar. </a:t>
            </a:r>
            <a:endParaRPr lang="tr-TR" dirty="0" smtClean="0"/>
          </a:p>
          <a:p>
            <a:r>
              <a:rPr lang="tr-TR" dirty="0" smtClean="0"/>
              <a:t>Yangının </a:t>
            </a:r>
            <a:r>
              <a:rPr lang="tr-TR" dirty="0"/>
              <a:t>söndürülmesi ile birlikte tuttuğu notları izlenim ve gözlemlerini, tutanaklarda bulunması gerekli bilgiler temeli üzerine inşa etmek suretiyle yangın tutanağı </a:t>
            </a:r>
            <a:r>
              <a:rPr lang="tr-TR" dirty="0" smtClean="0"/>
              <a:t>düzenler.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166</a:t>
            </a:fld>
            <a:endParaRPr lang="tr-TR"/>
          </a:p>
        </p:txBody>
      </p:sp>
    </p:spTree>
    <p:extLst>
      <p:ext uri="{BB962C8B-B14F-4D97-AF65-F5344CB8AC3E}">
        <p14:creationId xmlns:p14="http://schemas.microsoft.com/office/powerpoint/2010/main" val="7994698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17910" y="2510909"/>
            <a:ext cx="58731" cy="7144"/>
          </a:xfrm>
          <a:custGeom>
            <a:avLst/>
            <a:gdLst/>
            <a:ahLst/>
            <a:cxnLst/>
            <a:rect l="l" t="t" r="r" b="b"/>
            <a:pathLst>
              <a:path w="32385" h="7619">
                <a:moveTo>
                  <a:pt x="0" y="7620"/>
                </a:moveTo>
                <a:lnTo>
                  <a:pt x="32004" y="7620"/>
                </a:lnTo>
                <a:lnTo>
                  <a:pt x="32004" y="0"/>
                </a:lnTo>
                <a:lnTo>
                  <a:pt x="0" y="0"/>
                </a:lnTo>
                <a:lnTo>
                  <a:pt x="0" y="7620"/>
                </a:lnTo>
                <a:close/>
              </a:path>
            </a:pathLst>
          </a:custGeom>
          <a:solidFill>
            <a:srgbClr val="FF0000"/>
          </a:solidFill>
        </p:spPr>
        <p:txBody>
          <a:bodyPr wrap="square" lIns="0" tIns="0" rIns="0" bIns="0" rtlCol="0"/>
          <a:lstStyle/>
          <a:p>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307842"/>
            <a:ext cx="8479849" cy="6192992"/>
          </a:xfrm>
          <a:prstGeom prst="rect">
            <a:avLst/>
          </a:prstGeom>
        </p:spPr>
      </p:pic>
      <p:sp>
        <p:nvSpPr>
          <p:cNvPr id="3" name="Slayt Numarası Yer Tutucusu 2"/>
          <p:cNvSpPr>
            <a:spLocks noGrp="1"/>
          </p:cNvSpPr>
          <p:nvPr>
            <p:ph type="sldNum" sz="quarter" idx="7"/>
          </p:nvPr>
        </p:nvSpPr>
        <p:spPr/>
        <p:txBody>
          <a:bodyPr/>
          <a:lstStyle/>
          <a:p>
            <a:fld id="{81D60167-4931-47E6-BA6A-407CBD079E47}" type="slidenum">
              <a:rPr lang="tr-TR" smtClean="0"/>
              <a:pPr/>
              <a:t>167</a:t>
            </a:fld>
            <a:endParaRPr lang="tr-T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
            <a:ext cx="9144000" cy="6924973"/>
          </a:xfrm>
          <a:prstGeom prst="rect">
            <a:avLst/>
          </a:prstGeom>
        </p:spPr>
        <p:txBody>
          <a:bodyPr wrap="square">
            <a:spAutoFit/>
          </a:bodyPr>
          <a:lstStyle/>
          <a:p>
            <a:pPr algn="ctr"/>
            <a:r>
              <a:rPr lang="tr-TR" b="1" dirty="0" smtClean="0">
                <a:solidFill>
                  <a:srgbClr val="FF0000"/>
                </a:solidFill>
              </a:rPr>
              <a:t>ÖRNEK    YAKALAMA TUTANAĞI</a:t>
            </a:r>
            <a:endParaRPr lang="tr-TR" dirty="0" smtClean="0">
              <a:solidFill>
                <a:srgbClr val="FF0000"/>
              </a:solidFill>
            </a:endParaRPr>
          </a:p>
          <a:p>
            <a:r>
              <a:rPr lang="tr-TR" b="1" dirty="0" smtClean="0"/>
              <a:t> </a:t>
            </a:r>
            <a:r>
              <a:rPr lang="tr-TR" sz="2400" dirty="0" smtClean="0"/>
              <a:t>   18.11.2020 Günü saat 15:00 sıralarında ………AVM  1 </a:t>
            </a:r>
            <a:r>
              <a:rPr lang="tr-TR" sz="2400" dirty="0" err="1" smtClean="0"/>
              <a:t>No’lu</a:t>
            </a:r>
            <a:r>
              <a:rPr lang="tr-TR" sz="2400" dirty="0" smtClean="0"/>
              <a:t> çıkış kapısında görevli iken diğer görevliler tarafından  Elektronik eşyalar bölümünde  hırsızlık yapıldığı ihbarı yapılarak çıkış kapılarında müteyakkız bulunmamız istenmiştir.</a:t>
            </a:r>
          </a:p>
          <a:p>
            <a:r>
              <a:rPr lang="tr-TR" sz="2400" dirty="0" smtClean="0"/>
              <a:t> </a:t>
            </a:r>
          </a:p>
          <a:p>
            <a:r>
              <a:rPr lang="tr-TR" sz="2400" dirty="0" smtClean="0"/>
              <a:t>Saat 15:05 sıralarında  kapıdan çıkış yapmakta olan ve çıkış kapısındaki </a:t>
            </a:r>
            <a:r>
              <a:rPr lang="tr-TR" sz="2400" dirty="0" err="1" smtClean="0"/>
              <a:t>dedektörün</a:t>
            </a:r>
            <a:r>
              <a:rPr lang="tr-TR" sz="2400" dirty="0" smtClean="0"/>
              <a:t> ötmesi üzerine aslen …….. İli ……. ilçesi nüfusuna  kayıtlı ………. Oğlu  1988 …….. doğumlu H….. D…..'</a:t>
            </a:r>
            <a:r>
              <a:rPr lang="tr-TR" sz="2400" dirty="0" err="1" smtClean="0"/>
              <a:t>ın</a:t>
            </a:r>
            <a:r>
              <a:rPr lang="tr-TR" sz="2400" dirty="0" smtClean="0"/>
              <a:t> elinde bulunan poşetteki 2 Adet Nokia marka cep telefonu ve 4 adet şarj cihazını ödeme yapmadan çıkarmaya çalıştığı  görülmüş ve ödeme fişini ibraz edememesi üzerine eşyaların çalıntı olduğu anlaşılmış, çalıntı olduğu anlaşılan malzemeler ile şüpheli şahıs görevli polis ekibine teslim edilmek üzere yakalanmış, şahsa yakalanma nedeniyle orantılı arama yapılmış olup;</a:t>
            </a:r>
            <a:br>
              <a:rPr lang="tr-TR" sz="2400" dirty="0" smtClean="0"/>
            </a:br>
            <a:r>
              <a:rPr lang="tr-TR" sz="2400" dirty="0" smtClean="0"/>
              <a:t>  </a:t>
            </a:r>
          </a:p>
          <a:p>
            <a:r>
              <a:rPr lang="tr-TR" sz="2400" dirty="0" smtClean="0"/>
              <a:t>  İş bu tutanak tarafımızdan tanzim edilip okunduktan sonra imza altına alınmıştır. 18.11.2020 saat 15:15 </a:t>
            </a:r>
          </a:p>
          <a:p>
            <a:r>
              <a:rPr lang="tr-TR" b="1" dirty="0" smtClean="0"/>
              <a:t>İMZA                                   İMZA                                     İMZA</a:t>
            </a:r>
            <a:endParaRPr lang="tr-TR" dirty="0"/>
          </a:p>
        </p:txBody>
      </p:sp>
      <p:sp>
        <p:nvSpPr>
          <p:cNvPr id="3" name="Slayt Numarası Yer Tutucusu 2"/>
          <p:cNvSpPr>
            <a:spLocks noGrp="1"/>
          </p:cNvSpPr>
          <p:nvPr>
            <p:ph type="sldNum" sz="quarter" idx="7"/>
          </p:nvPr>
        </p:nvSpPr>
        <p:spPr/>
        <p:txBody>
          <a:bodyPr/>
          <a:lstStyle/>
          <a:p>
            <a:fld id="{81D60167-4931-47E6-BA6A-407CBD079E47}" type="slidenum">
              <a:rPr lang="tr-TR" smtClean="0"/>
              <a:pPr/>
              <a:t>168</a:t>
            </a:fld>
            <a:endParaRPr lang="tr-T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152400"/>
            <a:ext cx="8324880" cy="6400800"/>
          </a:xfrm>
        </p:spPr>
        <p:txBody>
          <a:bodyPr>
            <a:normAutofit/>
          </a:bodyPr>
          <a:lstStyle/>
          <a:p>
            <a:pPr>
              <a:defRPr/>
            </a:pPr>
            <a:r>
              <a:rPr lang="tr-TR" sz="1400" dirty="0" smtClean="0">
                <a:effectLst/>
              </a:rPr>
              <a:t>                                     </a:t>
            </a:r>
          </a:p>
          <a:p>
            <a:pPr>
              <a:defRPr/>
            </a:pPr>
            <a:r>
              <a:rPr lang="tr-TR" sz="1600" b="1" dirty="0" smtClean="0">
                <a:effectLst/>
              </a:rPr>
              <a:t>                                                             BULUNTU </a:t>
            </a:r>
            <a:r>
              <a:rPr lang="tr-TR" sz="1600" b="1" dirty="0">
                <a:effectLst/>
              </a:rPr>
              <a:t>EŞYA TUTANAĞI</a:t>
            </a:r>
          </a:p>
          <a:p>
            <a:pPr>
              <a:defRPr/>
            </a:pPr>
            <a:r>
              <a:rPr lang="tr-TR" sz="1400" dirty="0">
                <a:effectLst/>
              </a:rPr>
              <a:t> </a:t>
            </a:r>
          </a:p>
          <a:p>
            <a:pPr>
              <a:defRPr/>
            </a:pPr>
            <a:r>
              <a:rPr lang="tr-TR" sz="2000" dirty="0">
                <a:effectLst/>
              </a:rPr>
              <a:t>       05.05.2005 günü 10.00-18.00 saatleri arasında görevli bulunduğumuz Kilis Kapalı Spor Salonu’nda Türk Telekom-Kilis takımları arasında oynanan basketbol karşılaşması esnasında yaptığımız </a:t>
            </a:r>
            <a:r>
              <a:rPr lang="tr-TR" sz="2000" dirty="0" smtClean="0">
                <a:effectLst/>
              </a:rPr>
              <a:t>kontrollerde,</a:t>
            </a:r>
          </a:p>
          <a:p>
            <a:pPr>
              <a:defRPr/>
            </a:pPr>
            <a:r>
              <a:rPr lang="tr-TR" sz="2000" dirty="0" smtClean="0">
                <a:effectLst/>
              </a:rPr>
              <a:t>       Saat </a:t>
            </a:r>
            <a:r>
              <a:rPr lang="tr-TR" sz="2000" dirty="0">
                <a:effectLst/>
              </a:rPr>
              <a:t>15.00 sıralarında Kapalı Salon içinde bulunan erkek tuvaletinde 1(bir) adet DRC-HC 23 model Sony marka video kamera bulunmuş, konu ile ilgili olarak derhal 155 polis imdat telefonuna bilgi verilmiş, dahili anons sisteminden duyuru yapılmasına ve karşılaşmanın sona ermesine rağmen video kamerayı almaya gelen herhangi bir şahsın bulunmaması üzerine anılan eşyayı Polis Merkezine teslim etmek üzere emanete alınmış olup;</a:t>
            </a:r>
          </a:p>
          <a:p>
            <a:pPr>
              <a:defRPr/>
            </a:pPr>
            <a:r>
              <a:rPr lang="tr-TR" sz="2000" dirty="0">
                <a:effectLst/>
              </a:rPr>
              <a:t>       İşbu Buluntu Eşya Tutanağı tarafımızdan mahallinde tanzim edilerek, okunduktan ve doğruluğu anlaşıldıktan sonra imza altına </a:t>
            </a:r>
            <a:r>
              <a:rPr lang="tr-TR" sz="2000" dirty="0" smtClean="0">
                <a:effectLst/>
              </a:rPr>
              <a:t>alınmıştır.05.05.2020 </a:t>
            </a:r>
            <a:r>
              <a:rPr lang="tr-TR" sz="2000" dirty="0">
                <a:effectLst/>
              </a:rPr>
              <a:t>saat 15.20</a:t>
            </a:r>
          </a:p>
          <a:p>
            <a:pPr>
              <a:defRPr/>
            </a:pPr>
            <a:r>
              <a:rPr lang="tr-TR" sz="2000" dirty="0">
                <a:effectLst/>
              </a:rPr>
              <a:t> </a:t>
            </a:r>
          </a:p>
          <a:p>
            <a:pPr>
              <a:defRPr/>
            </a:pPr>
            <a:r>
              <a:rPr lang="tr-TR" sz="1600" dirty="0">
                <a:effectLst/>
              </a:rPr>
              <a:t> </a:t>
            </a:r>
          </a:p>
          <a:p>
            <a:pPr>
              <a:defRPr/>
            </a:pPr>
            <a:r>
              <a:rPr lang="tr-TR" sz="1600" dirty="0" smtClean="0">
                <a:effectLst/>
              </a:rPr>
              <a:t>…………………….                              ……………..                    …………………</a:t>
            </a:r>
            <a:endParaRPr lang="tr-TR" sz="1600" dirty="0">
              <a:effectLst/>
            </a:endParaRPr>
          </a:p>
          <a:p>
            <a:pPr>
              <a:defRPr/>
            </a:pPr>
            <a:r>
              <a:rPr lang="tr-TR" sz="1600" dirty="0">
                <a:effectLst/>
              </a:rPr>
              <a:t>ÖGG                                            </a:t>
            </a:r>
            <a:r>
              <a:rPr lang="tr-TR" sz="1600" dirty="0" smtClean="0">
                <a:effectLst/>
              </a:rPr>
              <a:t>            </a:t>
            </a:r>
            <a:r>
              <a:rPr lang="tr-TR" sz="1600" dirty="0">
                <a:effectLst/>
              </a:rPr>
              <a:t>ÖGG                    </a:t>
            </a:r>
            <a:r>
              <a:rPr lang="tr-TR" sz="1600" dirty="0" smtClean="0">
                <a:effectLst/>
              </a:rPr>
              <a:t>         </a:t>
            </a:r>
            <a:r>
              <a:rPr lang="tr-TR" sz="1600" dirty="0">
                <a:effectLst/>
              </a:rPr>
              <a:t>HAZURUN</a:t>
            </a:r>
          </a:p>
          <a:p>
            <a:pPr>
              <a:defRPr/>
            </a:pPr>
            <a:r>
              <a:rPr lang="tr-TR" sz="1600" dirty="0">
                <a:effectLst/>
              </a:rPr>
              <a:t>İmza                                          </a:t>
            </a:r>
            <a:r>
              <a:rPr lang="tr-TR" sz="1600" dirty="0" smtClean="0">
                <a:effectLst/>
              </a:rPr>
              <a:t>                </a:t>
            </a:r>
            <a:r>
              <a:rPr lang="tr-TR" sz="1600" dirty="0">
                <a:effectLst/>
              </a:rPr>
              <a:t>İmza                      </a:t>
            </a:r>
            <a:r>
              <a:rPr lang="tr-TR" sz="1600" dirty="0" smtClean="0">
                <a:effectLst/>
              </a:rPr>
              <a:t>       </a:t>
            </a:r>
            <a:r>
              <a:rPr lang="tr-TR" sz="1600" dirty="0">
                <a:effectLst/>
              </a:rPr>
              <a:t>Salon </a:t>
            </a:r>
            <a:r>
              <a:rPr lang="tr-TR" sz="1600" dirty="0" smtClean="0">
                <a:effectLst/>
              </a:rPr>
              <a:t>Görevlisi </a:t>
            </a:r>
            <a:endParaRPr lang="tr-TR" sz="1600" dirty="0"/>
          </a:p>
        </p:txBody>
      </p:sp>
      <p:sp>
        <p:nvSpPr>
          <p:cNvPr id="5" name="Slayt Numarası Yer Tutucusu 4"/>
          <p:cNvSpPr>
            <a:spLocks noGrp="1"/>
          </p:cNvSpPr>
          <p:nvPr>
            <p:ph type="sldNum" sz="quarter" idx="12"/>
          </p:nvPr>
        </p:nvSpPr>
        <p:spPr/>
        <p:txBody>
          <a:bodyPr/>
          <a:lstStyle/>
          <a:p>
            <a:pPr>
              <a:defRPr/>
            </a:pPr>
            <a:fld id="{E65129CF-2FF4-4075-AEFE-71AB86025160}" type="slidenum">
              <a:rPr lang="tr-TR" smtClean="0"/>
              <a:pPr>
                <a:defRPr/>
              </a:pPr>
              <a:t>169</a:t>
            </a:fld>
            <a:endParaRPr lang="tr-T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4290"/>
            <a:ext cx="8229600" cy="6643710"/>
          </a:xfrm>
        </p:spPr>
        <p:txBody>
          <a:bodyPr>
            <a:noAutofit/>
          </a:bodyPr>
          <a:lstStyle/>
          <a:p>
            <a:r>
              <a:rPr lang="tr-TR" sz="3600" b="1" dirty="0">
                <a:solidFill>
                  <a:srgbClr val="FF0000"/>
                </a:solidFill>
                <a:latin typeface="Times New Roman"/>
              </a:rPr>
              <a:t>2.6.Kontrol Noktalarında Bulunması Gereken Görevliler </a:t>
            </a:r>
            <a:endParaRPr lang="tr-TR" sz="3600" dirty="0">
              <a:solidFill>
                <a:srgbClr val="FF0000"/>
              </a:solidFill>
              <a:latin typeface="Times New Roman"/>
            </a:endParaRPr>
          </a:p>
          <a:p>
            <a:r>
              <a:rPr lang="tr-TR" sz="3600" b="1" dirty="0">
                <a:solidFill>
                  <a:srgbClr val="FF0000"/>
                </a:solidFill>
                <a:latin typeface="Times New Roman"/>
              </a:rPr>
              <a:t>2.6.1.Yönlendirme Görevlisi </a:t>
            </a:r>
            <a:endParaRPr lang="tr-TR" sz="3600" dirty="0">
              <a:solidFill>
                <a:srgbClr val="FF0000"/>
              </a:solidFill>
              <a:latin typeface="Times New Roman"/>
            </a:endParaRPr>
          </a:p>
          <a:p>
            <a:r>
              <a:rPr lang="tr-TR" sz="3600" dirty="0">
                <a:solidFill>
                  <a:srgbClr val="000000"/>
                </a:solidFill>
                <a:latin typeface="Times New Roman"/>
              </a:rPr>
              <a:t>Kişileri kontrol noktasına yönlendiren kuralları hatırlatan kontrolsüz geçişleri engelleyen görevlilerdir. </a:t>
            </a:r>
            <a:endParaRPr lang="tr-TR" sz="3600" dirty="0" smtClean="0">
              <a:solidFill>
                <a:srgbClr val="000000"/>
              </a:solidFill>
              <a:latin typeface="Times New Roman"/>
            </a:endParaRPr>
          </a:p>
          <a:p>
            <a:r>
              <a:rPr lang="tr-TR" sz="3600" b="1" dirty="0" smtClean="0">
                <a:solidFill>
                  <a:srgbClr val="FF0000"/>
                </a:solidFill>
                <a:latin typeface="Times New Roman"/>
              </a:rPr>
              <a:t>2.6.2. Kontrol görevlisi</a:t>
            </a:r>
          </a:p>
          <a:p>
            <a:r>
              <a:rPr lang="tr-TR" sz="3600" dirty="0" smtClean="0">
                <a:solidFill>
                  <a:srgbClr val="000000"/>
                </a:solidFill>
                <a:latin typeface="Times New Roman"/>
              </a:rPr>
              <a:t>Güvenlik sistem ve cihazlarından kişileri geçiren görevlidir. </a:t>
            </a:r>
            <a:endParaRPr lang="tr-TR" sz="3600" dirty="0">
              <a:solidFill>
                <a:srgbClr val="000000"/>
              </a:solidFill>
              <a:latin typeface="Times New Roman"/>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31407100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152400"/>
            <a:ext cx="8324880" cy="6553200"/>
          </a:xfrm>
        </p:spPr>
        <p:txBody>
          <a:bodyPr/>
          <a:lstStyle/>
          <a:p>
            <a:pPr>
              <a:defRPr/>
            </a:pPr>
            <a:endParaRPr lang="tr-TR" sz="1200" dirty="0" smtClean="0">
              <a:effectLst/>
            </a:endParaRPr>
          </a:p>
          <a:p>
            <a:pPr>
              <a:defRPr/>
            </a:pPr>
            <a:r>
              <a:rPr lang="tr-TR" sz="1400" dirty="0" smtClean="0">
                <a:effectLst/>
              </a:rPr>
              <a:t>                                                                           </a:t>
            </a:r>
            <a:r>
              <a:rPr lang="tr-TR" sz="1400" b="1" dirty="0">
                <a:effectLst/>
              </a:rPr>
              <a:t>EMANETE ALMA TUTANAĞI</a:t>
            </a:r>
          </a:p>
          <a:p>
            <a:pPr>
              <a:defRPr/>
            </a:pPr>
            <a:r>
              <a:rPr lang="tr-TR" sz="1400" dirty="0">
                <a:effectLst/>
              </a:rPr>
              <a:t> </a:t>
            </a:r>
            <a:r>
              <a:rPr lang="tr-TR" sz="1600" dirty="0" smtClean="0">
                <a:effectLst/>
              </a:rPr>
              <a:t>       01/08/2020 </a:t>
            </a:r>
            <a:r>
              <a:rPr lang="tr-TR" sz="1600" dirty="0">
                <a:effectLst/>
              </a:rPr>
              <a:t>GÜNÜ SAAT  08.00-16.00 SAATLERİ ARASINDA GÖREVLİ BULUNDUĞUMUZ  KİLİS DEVLET HASTANESİNİN GİRİŞİNDE Kİ GÖREVİMİZ ESNASINDA SAAT 11.20 SIRALARINDA GENEL CERRAH SERVİSİNDE YATMAKTA OLAN KARDEŞİ </a:t>
            </a:r>
            <a:r>
              <a:rPr lang="tr-TR" sz="1600" dirty="0" smtClean="0">
                <a:effectLst/>
              </a:rPr>
              <a:t>………………….. </a:t>
            </a:r>
            <a:r>
              <a:rPr lang="tr-TR" sz="1600" dirty="0">
                <a:effectLst/>
              </a:rPr>
              <a:t>ZİYARET EDECEĞİNİ BEYAN EDEN </a:t>
            </a:r>
            <a:r>
              <a:rPr lang="tr-TR" sz="1600" dirty="0" smtClean="0">
                <a:effectLst/>
              </a:rPr>
              <a:t>,</a:t>
            </a:r>
          </a:p>
          <a:p>
            <a:pPr>
              <a:defRPr/>
            </a:pPr>
            <a:r>
              <a:rPr lang="tr-TR" sz="1600" dirty="0">
                <a:effectLst/>
              </a:rPr>
              <a:t> </a:t>
            </a:r>
            <a:r>
              <a:rPr lang="tr-TR" sz="1600" dirty="0" smtClean="0">
                <a:effectLst/>
              </a:rPr>
              <a:t>      ASLEN ………….. </a:t>
            </a:r>
            <a:r>
              <a:rPr lang="tr-TR" sz="1600" dirty="0">
                <a:effectLst/>
              </a:rPr>
              <a:t>İLİ MERKEZ </a:t>
            </a:r>
            <a:r>
              <a:rPr lang="tr-TR" sz="1600" dirty="0" smtClean="0">
                <a:effectLst/>
              </a:rPr>
              <a:t>…………. </a:t>
            </a:r>
            <a:r>
              <a:rPr lang="tr-TR" sz="1600" dirty="0">
                <a:effectLst/>
              </a:rPr>
              <a:t>MAHALLESİ  NÜFUSUNA </a:t>
            </a:r>
            <a:r>
              <a:rPr lang="tr-TR" sz="1600" dirty="0" smtClean="0">
                <a:effectLst/>
              </a:rPr>
              <a:t>KAYITLI,…….. </a:t>
            </a:r>
            <a:r>
              <a:rPr lang="tr-TR" sz="1600" dirty="0">
                <a:effectLst/>
              </a:rPr>
              <a:t>SOKAK </a:t>
            </a:r>
            <a:r>
              <a:rPr lang="tr-TR" sz="1600" dirty="0" smtClean="0">
                <a:effectLst/>
              </a:rPr>
              <a:t>NO,……….. </a:t>
            </a:r>
            <a:r>
              <a:rPr lang="tr-TR" sz="1600" dirty="0">
                <a:effectLst/>
              </a:rPr>
              <a:t>SAYILI YERDE İKAMET </a:t>
            </a:r>
            <a:r>
              <a:rPr lang="tr-TR" sz="1600" dirty="0" smtClean="0">
                <a:effectLst/>
              </a:rPr>
              <a:t>EDER,  ………………..  İSİMLİ ŞAHIS HASTAHANEMİZE </a:t>
            </a:r>
            <a:r>
              <a:rPr lang="tr-TR" sz="1600" dirty="0">
                <a:effectLst/>
              </a:rPr>
              <a:t>AİT KAPI DEDEKTÖRÜNDEN GEÇİRİLMESİ SIRASINDA İKAZ SİTEMİNİN UYARISI ÜZERİNE.ÜZERİNDE HERHANGİ BİR METAL OLUP OLMADIĞI SORULDU.ŞAHIS ÜZERİNDE BULUNAN PV28598SERİ NOLU 9 MM ÇAPINDAKİ BROWNİNG MARKA 14.LÜ TABİR EDİLEN RUHSATLI TABANCASININ OLDUĞUNU BEYAN ETMİŞ, RUHSATI KONTROL EDİLEREK,SİLAHI KENDİSİNE ÇIKIŞTA VERİLMEK ÜZERE ŞARJÖRÜ ÇIKARTILIP KENDİSİNE VERİLDİKTEN SONRA TARAFIMIZDAN EMANETE ALIDIĞINA DAİR,</a:t>
            </a:r>
          </a:p>
          <a:p>
            <a:pPr>
              <a:defRPr/>
            </a:pPr>
            <a:r>
              <a:rPr lang="tr-TR" sz="1600" dirty="0" smtClean="0">
                <a:effectLst/>
              </a:rPr>
              <a:t>       İŞBU </a:t>
            </a:r>
            <a:r>
              <a:rPr lang="tr-TR" sz="1600" dirty="0">
                <a:effectLst/>
              </a:rPr>
              <a:t>EMANETE ALMA TUTANAĞI HAZIR BULUNANLARCA DOĞRULUĞU OKUNDUKTAN SONRA BİRLİKTE İMZA ALTINA ALIMIŞTIR.01/08/2016 SAAT,11.30</a:t>
            </a:r>
          </a:p>
          <a:p>
            <a:pPr>
              <a:defRPr/>
            </a:pPr>
            <a:r>
              <a:rPr lang="tr-TR" sz="1600" dirty="0">
                <a:effectLst/>
              </a:rPr>
              <a:t> </a:t>
            </a:r>
          </a:p>
          <a:p>
            <a:pPr>
              <a:defRPr/>
            </a:pPr>
            <a:r>
              <a:rPr lang="tr-TR" sz="1600" dirty="0" smtClean="0">
                <a:effectLst/>
              </a:rPr>
              <a:t>……………….                             ………………………...              ……………………                                                                                                                                                                         </a:t>
            </a:r>
          </a:p>
          <a:p>
            <a:pPr>
              <a:defRPr/>
            </a:pPr>
            <a:r>
              <a:rPr lang="tr-TR" sz="1600" dirty="0" smtClean="0">
                <a:effectLst/>
              </a:rPr>
              <a:t>ÖGG.                                      DEV.HST .GÖREVLİ             EMANET VEREN</a:t>
            </a:r>
          </a:p>
          <a:p>
            <a:pPr>
              <a:defRPr/>
            </a:pPr>
            <a:r>
              <a:rPr lang="tr-TR" sz="1600" dirty="0" smtClean="0">
                <a:effectLst/>
              </a:rPr>
              <a:t>EMANETE </a:t>
            </a:r>
            <a:r>
              <a:rPr lang="tr-TR" sz="1600" dirty="0">
                <a:effectLst/>
              </a:rPr>
              <a:t>ALAN                           </a:t>
            </a:r>
            <a:r>
              <a:rPr lang="tr-TR" sz="1600" dirty="0" smtClean="0">
                <a:effectLst/>
              </a:rPr>
              <a:t>  </a:t>
            </a:r>
            <a:r>
              <a:rPr lang="tr-TR" sz="1600" dirty="0">
                <a:effectLst/>
              </a:rPr>
              <a:t>HAZURUN</a:t>
            </a:r>
            <a:endParaRPr lang="tr-TR" sz="1600" dirty="0"/>
          </a:p>
        </p:txBody>
      </p:sp>
      <p:sp>
        <p:nvSpPr>
          <p:cNvPr id="5" name="Slayt Numarası Yer Tutucusu 4"/>
          <p:cNvSpPr>
            <a:spLocks noGrp="1"/>
          </p:cNvSpPr>
          <p:nvPr>
            <p:ph type="sldNum" sz="quarter" idx="12"/>
          </p:nvPr>
        </p:nvSpPr>
        <p:spPr/>
        <p:txBody>
          <a:bodyPr/>
          <a:lstStyle/>
          <a:p>
            <a:pPr>
              <a:defRPr/>
            </a:pPr>
            <a:fld id="{86F349E0-F37F-410F-974C-F10F220BAF72}" type="slidenum">
              <a:rPr lang="tr-TR" smtClean="0"/>
              <a:pPr>
                <a:defRPr/>
              </a:pPr>
              <a:t>170</a:t>
            </a:fld>
            <a:endParaRPr lang="tr-TR" dirty="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171</a:t>
            </a:fld>
            <a:endParaRPr lang="tr-TR"/>
          </a:p>
        </p:txBody>
      </p:sp>
      <p:sp>
        <p:nvSpPr>
          <p:cNvPr id="5" name="Unvan 3"/>
          <p:cNvSpPr txBox="1">
            <a:spLocks/>
          </p:cNvSpPr>
          <p:nvPr/>
        </p:nvSpPr>
        <p:spPr>
          <a:xfrm>
            <a:off x="1979712" y="2636912"/>
            <a:ext cx="5688632" cy="1632405"/>
          </a:xfrm>
          <a:prstGeom prst="rect">
            <a:avLst/>
          </a:prstGeom>
        </p:spPr>
        <p:txBody>
          <a:bodyPr>
            <a:normAutofit fontScale="97500"/>
          </a:bodyPr>
          <a:lstStyle>
            <a:lvl1pPr algn="l" rtl="0" eaLnBrk="1" latinLnBrk="0" hangingPunct="1">
              <a:spcBef>
                <a:spcPct val="0"/>
              </a:spcBef>
              <a:buNone/>
              <a:defRPr kumimoji="0" sz="3900" b="0" kern="1200">
                <a:ln>
                  <a:noFill/>
                </a:ln>
                <a:solidFill>
                  <a:schemeClr val="tx2"/>
                </a:solidFill>
                <a:effectLst/>
                <a:latin typeface="+mj-lt"/>
                <a:ea typeface="+mj-ea"/>
                <a:cs typeface="+mj-cs"/>
              </a:defRPr>
            </a:lvl1pPr>
          </a:lstStyle>
          <a:p>
            <a:pPr algn="ctr">
              <a:defRPr/>
            </a:pPr>
            <a:r>
              <a:rPr lang="tr-TR" b="1" dirty="0" smtClean="0">
                <a:solidFill>
                  <a:srgbClr val="2126FB"/>
                </a:solidFill>
              </a:rPr>
              <a:t>SINAVLARINIZDA </a:t>
            </a:r>
            <a:br>
              <a:rPr lang="tr-TR" b="1" dirty="0" smtClean="0">
                <a:solidFill>
                  <a:srgbClr val="2126FB"/>
                </a:solidFill>
              </a:rPr>
            </a:br>
            <a:r>
              <a:rPr lang="tr-TR" b="1" dirty="0" smtClean="0">
                <a:solidFill>
                  <a:srgbClr val="2126FB"/>
                </a:solidFill>
              </a:rPr>
              <a:t>BAŞARILAR DİLERİZ</a:t>
            </a:r>
            <a:endParaRPr lang="tr-TR" b="1" dirty="0">
              <a:solidFill>
                <a:srgbClr val="2126FB"/>
              </a:solidFill>
            </a:endParaRPr>
          </a:p>
        </p:txBody>
      </p:sp>
    </p:spTree>
    <p:extLst>
      <p:ext uri="{BB962C8B-B14F-4D97-AF65-F5344CB8AC3E}">
        <p14:creationId xmlns:p14="http://schemas.microsoft.com/office/powerpoint/2010/main" val="12363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505092" cy="5962672"/>
          </a:xfrm>
        </p:spPr>
        <p:txBody>
          <a:bodyPr>
            <a:normAutofit/>
          </a:bodyPr>
          <a:lstStyle/>
          <a:p>
            <a:endParaRPr lang="tr-TR" b="1" dirty="0" smtClean="0">
              <a:solidFill>
                <a:srgbClr val="FF0000"/>
              </a:solidFill>
              <a:latin typeface="Times New Roman"/>
            </a:endParaRPr>
          </a:p>
          <a:p>
            <a:r>
              <a:rPr lang="tr-TR" b="1" dirty="0" smtClean="0">
                <a:solidFill>
                  <a:srgbClr val="FF0000"/>
                </a:solidFill>
                <a:latin typeface="Times New Roman"/>
              </a:rPr>
              <a:t>2.6.3.Koruma Görevlisi </a:t>
            </a:r>
            <a:endParaRPr lang="tr-TR" dirty="0" smtClean="0">
              <a:solidFill>
                <a:srgbClr val="FF0000"/>
              </a:solidFill>
              <a:latin typeface="Times New Roman"/>
            </a:endParaRPr>
          </a:p>
          <a:p>
            <a:r>
              <a:rPr lang="tr-TR" dirty="0" smtClean="0">
                <a:solidFill>
                  <a:srgbClr val="000000"/>
                </a:solidFill>
                <a:latin typeface="Times New Roman"/>
              </a:rPr>
              <a:t>Kontrol noktasındaki özel güvenlik görevlilerine yönelik gelebilecek tehlikelere karşı önlem alan gerektiğinde şüpheli şahıslara müdahale eden görevlileridir. </a:t>
            </a:r>
          </a:p>
          <a:p>
            <a:r>
              <a:rPr lang="tr-TR" b="1" dirty="0" smtClean="0">
                <a:solidFill>
                  <a:srgbClr val="FF0000"/>
                </a:solidFill>
                <a:latin typeface="Times New Roman"/>
              </a:rPr>
              <a:t>2.6.4.Kontrol Nokta Sorumlusu </a:t>
            </a:r>
            <a:endParaRPr lang="tr-TR" dirty="0" smtClean="0">
              <a:solidFill>
                <a:srgbClr val="FF0000"/>
              </a:solidFill>
              <a:latin typeface="Times New Roman"/>
            </a:endParaRPr>
          </a:p>
          <a:p>
            <a:r>
              <a:rPr lang="tr-TR" dirty="0" smtClean="0">
                <a:solidFill>
                  <a:srgbClr val="000000"/>
                </a:solidFill>
                <a:latin typeface="Times New Roman"/>
              </a:rPr>
              <a:t>Görevlilerin iş ve işlemleri ile güvenlik cihazlarının çalışıp çalışmadığını denetleyen yetkili kişidir. </a:t>
            </a:r>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548680"/>
            <a:ext cx="8501122" cy="5577483"/>
          </a:xfrm>
        </p:spPr>
        <p:txBody>
          <a:bodyPr/>
          <a:lstStyle/>
          <a:p>
            <a:endParaRPr lang="tr-TR" b="1" dirty="0" smtClean="0">
              <a:solidFill>
                <a:srgbClr val="000000"/>
              </a:solidFill>
              <a:latin typeface="Times New Roman"/>
            </a:endParaRPr>
          </a:p>
          <a:p>
            <a:r>
              <a:rPr lang="tr-TR" b="1" dirty="0" smtClean="0">
                <a:solidFill>
                  <a:srgbClr val="FF0000"/>
                </a:solidFill>
                <a:latin typeface="Times New Roman"/>
              </a:rPr>
              <a:t>2.7.Kontrol </a:t>
            </a:r>
            <a:r>
              <a:rPr lang="tr-TR" b="1" dirty="0">
                <a:solidFill>
                  <a:srgbClr val="FF0000"/>
                </a:solidFill>
                <a:latin typeface="Times New Roman"/>
              </a:rPr>
              <a:t>Noktalarının Oluşturulması </a:t>
            </a:r>
            <a:endParaRPr lang="tr-TR" dirty="0">
              <a:solidFill>
                <a:srgbClr val="FF0000"/>
              </a:solidFill>
              <a:latin typeface="Times New Roman"/>
            </a:endParaRPr>
          </a:p>
          <a:p>
            <a:r>
              <a:rPr lang="tr-TR" b="1" dirty="0">
                <a:solidFill>
                  <a:srgbClr val="FF0000"/>
                </a:solidFill>
                <a:latin typeface="Times New Roman"/>
              </a:rPr>
              <a:t>2.7.1.Yaya Kontrol Noktası </a:t>
            </a:r>
            <a:endParaRPr lang="tr-TR" dirty="0">
              <a:solidFill>
                <a:srgbClr val="FF0000"/>
              </a:solidFill>
              <a:latin typeface="Times New Roman"/>
            </a:endParaRPr>
          </a:p>
          <a:p>
            <a:r>
              <a:rPr lang="tr-TR" b="1" dirty="0">
                <a:solidFill>
                  <a:srgbClr val="FF0000"/>
                </a:solidFill>
                <a:latin typeface="Times New Roman"/>
              </a:rPr>
              <a:t>Yaya kontrol Noktasında Bulunması Gereken </a:t>
            </a:r>
            <a:r>
              <a:rPr lang="tr-TR" b="1" dirty="0" smtClean="0">
                <a:solidFill>
                  <a:srgbClr val="FF0000"/>
                </a:solidFill>
                <a:latin typeface="Times New Roman"/>
              </a:rPr>
              <a:t>Sistem ve Cihazlar </a:t>
            </a:r>
            <a:endParaRPr lang="tr-TR" dirty="0">
              <a:solidFill>
                <a:srgbClr val="FF0000"/>
              </a:solidFill>
              <a:latin typeface="Times New Roman"/>
            </a:endParaRPr>
          </a:p>
          <a:p>
            <a:r>
              <a:rPr lang="tr-TR" dirty="0">
                <a:solidFill>
                  <a:srgbClr val="000000"/>
                </a:solidFill>
                <a:latin typeface="Times New Roman"/>
              </a:rPr>
              <a:t>Kapı </a:t>
            </a:r>
            <a:r>
              <a:rPr lang="tr-TR" dirty="0" err="1" smtClean="0">
                <a:solidFill>
                  <a:srgbClr val="000000"/>
                </a:solidFill>
                <a:latin typeface="Times New Roman"/>
              </a:rPr>
              <a:t>dedektörü</a:t>
            </a:r>
            <a:r>
              <a:rPr lang="tr-TR" dirty="0" smtClean="0">
                <a:solidFill>
                  <a:srgbClr val="000000"/>
                </a:solidFill>
                <a:latin typeface="Times New Roman"/>
              </a:rPr>
              <a:t>, </a:t>
            </a:r>
            <a:r>
              <a:rPr lang="tr-TR" dirty="0">
                <a:solidFill>
                  <a:srgbClr val="000000"/>
                </a:solidFill>
                <a:latin typeface="Times New Roman"/>
              </a:rPr>
              <a:t>el </a:t>
            </a:r>
            <a:r>
              <a:rPr lang="tr-TR" dirty="0" err="1" smtClean="0">
                <a:solidFill>
                  <a:srgbClr val="000000"/>
                </a:solidFill>
                <a:latin typeface="Times New Roman"/>
              </a:rPr>
              <a:t>dedektörü</a:t>
            </a:r>
            <a:r>
              <a:rPr lang="tr-TR" dirty="0" smtClean="0">
                <a:solidFill>
                  <a:srgbClr val="000000"/>
                </a:solidFill>
                <a:latin typeface="Times New Roman"/>
              </a:rPr>
              <a:t>, </a:t>
            </a:r>
            <a:r>
              <a:rPr lang="tr-TR" dirty="0">
                <a:solidFill>
                  <a:srgbClr val="000000"/>
                </a:solidFill>
                <a:latin typeface="Times New Roman"/>
              </a:rPr>
              <a:t>kameralar </a:t>
            </a:r>
            <a:r>
              <a:rPr lang="tr-TR" dirty="0" smtClean="0">
                <a:solidFill>
                  <a:srgbClr val="000000"/>
                </a:solidFill>
                <a:latin typeface="Times New Roman"/>
              </a:rPr>
              <a:t>,turnike iz </a:t>
            </a:r>
            <a:r>
              <a:rPr lang="tr-TR" dirty="0" err="1">
                <a:solidFill>
                  <a:srgbClr val="000000"/>
                </a:solidFill>
                <a:latin typeface="Times New Roman"/>
              </a:rPr>
              <a:t>dedektörü</a:t>
            </a:r>
            <a:r>
              <a:rPr lang="tr-TR" dirty="0">
                <a:solidFill>
                  <a:srgbClr val="000000"/>
                </a:solidFill>
                <a:latin typeface="Times New Roman"/>
              </a:rPr>
              <a:t> (Hava Meydanları gibi hassas yerlerde) x-ray cihazı yangın söndürücü vb.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350052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b="1" dirty="0">
                <a:solidFill>
                  <a:srgbClr val="FF0000"/>
                </a:solidFill>
                <a:latin typeface="Times New Roman"/>
              </a:rPr>
              <a:t>1.RİZK ANALİZİ VE GÜVENLİK PLANLAMASI </a:t>
            </a:r>
            <a:endParaRPr lang="tr-TR" dirty="0">
              <a:solidFill>
                <a:srgbClr val="FF0000"/>
              </a:solidFill>
              <a:latin typeface="Times New Roman"/>
            </a:endParaRPr>
          </a:p>
          <a:p>
            <a:r>
              <a:rPr lang="tr-TR" b="1" dirty="0">
                <a:solidFill>
                  <a:srgbClr val="FF0000"/>
                </a:solidFill>
                <a:latin typeface="Times New Roman"/>
              </a:rPr>
              <a:t>Güvenlik:</a:t>
            </a:r>
            <a:r>
              <a:rPr lang="tr-TR" b="1" dirty="0">
                <a:solidFill>
                  <a:srgbClr val="000000"/>
                </a:solidFill>
                <a:latin typeface="Times New Roman"/>
              </a:rPr>
              <a:t> </a:t>
            </a:r>
            <a:r>
              <a:rPr lang="tr-TR" dirty="0">
                <a:solidFill>
                  <a:srgbClr val="000000"/>
                </a:solidFill>
                <a:latin typeface="Times New Roman"/>
              </a:rPr>
              <a:t>toplum yaşamında yasal düzenin aksamadan tehlikeye düşmeden yürütülmesi kişilerin korkusuzca </a:t>
            </a:r>
            <a:r>
              <a:rPr lang="tr-TR" dirty="0" smtClean="0">
                <a:solidFill>
                  <a:srgbClr val="000000"/>
                </a:solidFill>
                <a:latin typeface="Times New Roman"/>
              </a:rPr>
              <a:t>yaşayabilmeleri, </a:t>
            </a:r>
            <a:r>
              <a:rPr lang="tr-TR" dirty="0">
                <a:solidFill>
                  <a:srgbClr val="000000"/>
                </a:solidFill>
                <a:latin typeface="Times New Roman"/>
              </a:rPr>
              <a:t>Güven içinde yaşam sürmeleri </a:t>
            </a:r>
            <a:r>
              <a:rPr lang="tr-TR" dirty="0" smtClean="0">
                <a:solidFill>
                  <a:srgbClr val="000000"/>
                </a:solidFill>
                <a:latin typeface="Times New Roman"/>
              </a:rPr>
              <a:t>durumudur. İnsan </a:t>
            </a:r>
            <a:r>
              <a:rPr lang="tr-TR" dirty="0">
                <a:solidFill>
                  <a:srgbClr val="000000"/>
                </a:solidFill>
                <a:latin typeface="Times New Roman"/>
              </a:rPr>
              <a:t>bireysel hak ve özgürlüklerin devlet tarafından korunduğunu biliyorsa ve hayatında da etkisini görüyorsa ancak o zaman kendini Özgür mutlu ve güvende hissedebilir.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253616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a:solidFill>
                  <a:srgbClr val="FF0000"/>
                </a:solidFill>
                <a:latin typeface="Times New Roman"/>
              </a:rPr>
              <a:t>Yaya Kontrol noktasında dikkat edilmesi gereken hususlar </a:t>
            </a:r>
            <a:endParaRPr lang="tr-TR" dirty="0">
              <a:solidFill>
                <a:srgbClr val="FF0000"/>
              </a:solidFill>
              <a:latin typeface="Times New Roman"/>
            </a:endParaRPr>
          </a:p>
          <a:p>
            <a:r>
              <a:rPr lang="tr-TR" dirty="0">
                <a:solidFill>
                  <a:srgbClr val="000000"/>
                </a:solidFill>
                <a:latin typeface="Times New Roman"/>
              </a:rPr>
              <a:t>• Kontrol noktasında bulunan </a:t>
            </a:r>
            <a:r>
              <a:rPr lang="tr-TR" dirty="0" smtClean="0">
                <a:solidFill>
                  <a:srgbClr val="000000"/>
                </a:solidFill>
                <a:latin typeface="Times New Roman"/>
              </a:rPr>
              <a:t>cihazların </a:t>
            </a:r>
            <a:r>
              <a:rPr lang="tr-TR" dirty="0">
                <a:solidFill>
                  <a:srgbClr val="000000"/>
                </a:solidFill>
                <a:latin typeface="Times New Roman"/>
              </a:rPr>
              <a:t>kullanımları ile ilgili özel güvenlik görevlilerinin mutlaka eğitimli olması </a:t>
            </a:r>
            <a:r>
              <a:rPr lang="tr-TR" dirty="0" smtClean="0">
                <a:solidFill>
                  <a:srgbClr val="000000"/>
                </a:solidFill>
                <a:latin typeface="Times New Roman"/>
              </a:rPr>
              <a:t>gerekmektedir. </a:t>
            </a:r>
            <a:r>
              <a:rPr lang="tr-TR" b="1" dirty="0" smtClean="0">
                <a:solidFill>
                  <a:srgbClr val="FF0000"/>
                </a:solidFill>
                <a:latin typeface="Times New Roman"/>
              </a:rPr>
              <a:t>Örneğin, X-Ray</a:t>
            </a:r>
            <a:r>
              <a:rPr lang="tr-TR" dirty="0" smtClean="0">
                <a:solidFill>
                  <a:srgbClr val="000000"/>
                </a:solidFill>
                <a:latin typeface="Times New Roman"/>
              </a:rPr>
              <a:t> </a:t>
            </a:r>
            <a:r>
              <a:rPr lang="tr-TR" dirty="0">
                <a:solidFill>
                  <a:srgbClr val="000000"/>
                </a:solidFill>
                <a:latin typeface="Times New Roman"/>
              </a:rPr>
              <a:t>cihazını kullanan görevlilerin hangi renklerin hangi nesneleri temsil ettiğini iyi bilmesi gerekir. </a:t>
            </a:r>
          </a:p>
          <a:p>
            <a:r>
              <a:rPr lang="tr-TR" dirty="0">
                <a:solidFill>
                  <a:srgbClr val="000000"/>
                </a:solidFill>
                <a:latin typeface="Times New Roman"/>
              </a:rPr>
              <a:t>• Kapı </a:t>
            </a:r>
            <a:r>
              <a:rPr lang="tr-TR" dirty="0" err="1">
                <a:solidFill>
                  <a:srgbClr val="000000"/>
                </a:solidFill>
                <a:latin typeface="Times New Roman"/>
              </a:rPr>
              <a:t>dedektöründen</a:t>
            </a:r>
            <a:r>
              <a:rPr lang="tr-TR" dirty="0">
                <a:solidFill>
                  <a:srgbClr val="000000"/>
                </a:solidFill>
                <a:latin typeface="Times New Roman"/>
              </a:rPr>
              <a:t> geçişler tek tek olmalı ve geçiş süresi cihazın kendisini kalibre edişinden (ışıklı Barın yeşile dönmesinden) sonra olmalıdır. </a:t>
            </a:r>
          </a:p>
          <a:p>
            <a:r>
              <a:rPr lang="tr-TR" dirty="0">
                <a:solidFill>
                  <a:srgbClr val="000000"/>
                </a:solidFill>
                <a:latin typeface="Times New Roman"/>
              </a:rPr>
              <a:t>• Kişiler kapı </a:t>
            </a:r>
            <a:r>
              <a:rPr lang="tr-TR" dirty="0" err="1">
                <a:solidFill>
                  <a:srgbClr val="000000"/>
                </a:solidFill>
                <a:latin typeface="Times New Roman"/>
              </a:rPr>
              <a:t>dedektöründen</a:t>
            </a:r>
            <a:r>
              <a:rPr lang="tr-TR" dirty="0">
                <a:solidFill>
                  <a:srgbClr val="000000"/>
                </a:solidFill>
                <a:latin typeface="Times New Roman"/>
              </a:rPr>
              <a:t> geçmeden önce üzerindeki metal eşyaları belli bir yere koymalı daha sonra kapı </a:t>
            </a:r>
            <a:r>
              <a:rPr lang="tr-TR" dirty="0" err="1">
                <a:solidFill>
                  <a:srgbClr val="000000"/>
                </a:solidFill>
                <a:latin typeface="Times New Roman"/>
              </a:rPr>
              <a:t>dedektöründen</a:t>
            </a:r>
            <a:r>
              <a:rPr lang="tr-TR" dirty="0">
                <a:solidFill>
                  <a:srgbClr val="000000"/>
                </a:solidFill>
                <a:latin typeface="Times New Roman"/>
              </a:rPr>
              <a:t> geçmelidir.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55348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sz="3600" dirty="0">
              <a:solidFill>
                <a:srgbClr val="000000"/>
              </a:solidFill>
              <a:latin typeface="Symbol"/>
            </a:endParaRPr>
          </a:p>
          <a:p>
            <a:r>
              <a:rPr lang="tr-TR" dirty="0">
                <a:solidFill>
                  <a:srgbClr val="000000"/>
                </a:solidFill>
                <a:latin typeface="Symbol"/>
              </a:rPr>
              <a:t>• </a:t>
            </a:r>
            <a:r>
              <a:rPr lang="tr-TR" dirty="0">
                <a:solidFill>
                  <a:srgbClr val="000000"/>
                </a:solidFill>
                <a:latin typeface="Times New Roman"/>
              </a:rPr>
              <a:t>Kişilerin üzerinde birden fazla suç unsuru madde (silah gibi) olabileceği göz önünde bulundurulmalı suç teşkil eden bir madde bulunduğunda kapı </a:t>
            </a:r>
            <a:r>
              <a:rPr lang="tr-TR" dirty="0" err="1">
                <a:solidFill>
                  <a:srgbClr val="000000"/>
                </a:solidFill>
                <a:latin typeface="Times New Roman"/>
              </a:rPr>
              <a:t>dedektörü</a:t>
            </a:r>
            <a:r>
              <a:rPr lang="tr-TR" dirty="0">
                <a:solidFill>
                  <a:srgbClr val="000000"/>
                </a:solidFill>
                <a:latin typeface="Times New Roman"/>
              </a:rPr>
              <a:t> sinyal vermeyene kadar kontrole devam edilmelidir. </a:t>
            </a:r>
          </a:p>
          <a:p>
            <a:r>
              <a:rPr lang="tr-TR" dirty="0">
                <a:solidFill>
                  <a:srgbClr val="000000"/>
                </a:solidFill>
                <a:latin typeface="Times New Roman"/>
              </a:rPr>
              <a:t>• El tipi metal </a:t>
            </a:r>
            <a:r>
              <a:rPr lang="tr-TR" dirty="0" err="1">
                <a:solidFill>
                  <a:srgbClr val="000000"/>
                </a:solidFill>
                <a:latin typeface="Times New Roman"/>
              </a:rPr>
              <a:t>dedektör</a:t>
            </a:r>
            <a:r>
              <a:rPr lang="tr-TR" dirty="0">
                <a:solidFill>
                  <a:srgbClr val="000000"/>
                </a:solidFill>
                <a:latin typeface="Times New Roman"/>
              </a:rPr>
              <a:t> ile yapılan kontrolde belli bir mesafe </a:t>
            </a:r>
            <a:r>
              <a:rPr lang="tr-TR" dirty="0" smtClean="0">
                <a:solidFill>
                  <a:srgbClr val="000000"/>
                </a:solidFill>
                <a:latin typeface="Times New Roman"/>
              </a:rPr>
              <a:t>bulunmalıdır.(</a:t>
            </a:r>
            <a:r>
              <a:rPr lang="tr-TR" dirty="0">
                <a:solidFill>
                  <a:srgbClr val="000000"/>
                </a:solidFill>
                <a:latin typeface="Times New Roman"/>
              </a:rPr>
              <a:t>2.5-7.5cm). </a:t>
            </a:r>
          </a:p>
          <a:p>
            <a:r>
              <a:rPr lang="tr-TR" dirty="0">
                <a:solidFill>
                  <a:srgbClr val="000000"/>
                </a:solidFill>
                <a:latin typeface="Times New Roman"/>
              </a:rPr>
              <a:t>• El Tipi Metal </a:t>
            </a:r>
            <a:r>
              <a:rPr lang="tr-TR" dirty="0" err="1">
                <a:solidFill>
                  <a:srgbClr val="000000"/>
                </a:solidFill>
                <a:latin typeface="Times New Roman"/>
              </a:rPr>
              <a:t>Dedektör</a:t>
            </a:r>
            <a:r>
              <a:rPr lang="tr-TR" dirty="0">
                <a:solidFill>
                  <a:srgbClr val="000000"/>
                </a:solidFill>
                <a:latin typeface="Times New Roman"/>
              </a:rPr>
              <a:t> şahsın vücudundan paralel </a:t>
            </a:r>
            <a:r>
              <a:rPr lang="tr-TR" dirty="0" smtClean="0">
                <a:solidFill>
                  <a:srgbClr val="000000"/>
                </a:solidFill>
                <a:latin typeface="Times New Roman"/>
              </a:rPr>
              <a:t>tutulmalı, </a:t>
            </a:r>
            <a:r>
              <a:rPr lang="tr-TR" dirty="0">
                <a:solidFill>
                  <a:srgbClr val="000000"/>
                </a:solidFill>
                <a:latin typeface="Times New Roman"/>
              </a:rPr>
              <a:t>geniş yüzey ile kontrol yapılmalı kontrol işlemi belli bir düzende yapılmalı başlanılan yerde son verilmelidir kontrol edilen kişi etekli ise etek üzerinden kontrol </a:t>
            </a:r>
            <a:r>
              <a:rPr lang="tr-TR" dirty="0" smtClean="0">
                <a:solidFill>
                  <a:srgbClr val="000000"/>
                </a:solidFill>
                <a:latin typeface="Times New Roman"/>
              </a:rPr>
              <a:t>yapılmalı, </a:t>
            </a:r>
            <a:r>
              <a:rPr lang="tr-TR" dirty="0">
                <a:solidFill>
                  <a:srgbClr val="000000"/>
                </a:solidFill>
                <a:latin typeface="Times New Roman"/>
              </a:rPr>
              <a:t>Kadınlar kadın görevli tarafından kontrol edilmelidir.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333441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dirty="0"/>
          </a:p>
          <a:p>
            <a:r>
              <a:rPr lang="tr-TR" dirty="0"/>
              <a:t>• X-ray cihazından hiçbir şekilde canlı </a:t>
            </a:r>
            <a:r>
              <a:rPr lang="tr-TR" dirty="0" smtClean="0"/>
              <a:t>geçirilmemelidir . </a:t>
            </a:r>
            <a:endParaRPr lang="tr-TR" dirty="0"/>
          </a:p>
          <a:p>
            <a:r>
              <a:rPr lang="tr-TR" dirty="0"/>
              <a:t>• X-ray cihazından kontrol edilecek eşyalar arasında en az 50 cm mesafe bulunmalıdır. </a:t>
            </a:r>
          </a:p>
          <a:p>
            <a:r>
              <a:rPr lang="tr-TR" dirty="0"/>
              <a:t>• Elektronik cihazlar *tablet telefon laptop ve benzeri ) plastik kaplar içerisinde konveyör </a:t>
            </a:r>
            <a:r>
              <a:rPr lang="tr-TR" dirty="0" smtClean="0"/>
              <a:t>bandına </a:t>
            </a:r>
            <a:r>
              <a:rPr lang="tr-TR" dirty="0"/>
              <a:t>yerleştirilerek kontrolden geçirilmelidir. </a:t>
            </a:r>
          </a:p>
          <a:p>
            <a:r>
              <a:rPr lang="tr-TR" dirty="0"/>
              <a:t>• Bagajın analizinde tespit edilemeyen eşya olduğunda sahibine eşyanın içeriği sorulmalı gerektiğinde sahibine açtırılmalı ve eşya tekrar cihazdan geçirilmelidir. </a:t>
            </a:r>
          </a:p>
          <a:p>
            <a:r>
              <a:rPr lang="tr-TR" dirty="0"/>
              <a:t>• Kapı </a:t>
            </a:r>
            <a:r>
              <a:rPr lang="tr-TR" dirty="0" err="1"/>
              <a:t>dedektöründen</a:t>
            </a:r>
            <a:r>
              <a:rPr lang="tr-TR" dirty="0"/>
              <a:t> geçmek istemeyen veya eşyalarını x-ray cihazından geçirmek istemeyen kişiler korunan alana alınmazlar.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234648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lvl="0"/>
            <a:r>
              <a:rPr lang="tr-TR" sz="2800" dirty="0">
                <a:solidFill>
                  <a:prstClr val="black"/>
                </a:solidFill>
              </a:rPr>
              <a:t>• Genel kolluk gözetim ve denetiminde hakkında özel kanun bulunan yerler (spor müsabakaları) dışında özel güvenlik görevlisinin el ile arama yetkisi </a:t>
            </a:r>
            <a:r>
              <a:rPr lang="tr-TR" sz="2800" dirty="0" smtClean="0">
                <a:solidFill>
                  <a:prstClr val="black"/>
                </a:solidFill>
              </a:rPr>
              <a:t>bulunmamaktadır. </a:t>
            </a:r>
            <a:r>
              <a:rPr lang="tr-TR" sz="2800" dirty="0">
                <a:solidFill>
                  <a:prstClr val="black"/>
                </a:solidFill>
              </a:rPr>
              <a:t>kontrol noktalarında el ile arama gerektiği hususlar bulunduğunda derhal genel kolluğa haber verilmelidir. </a:t>
            </a:r>
          </a:p>
          <a:p>
            <a:pPr lvl="0"/>
            <a:r>
              <a:rPr lang="tr-TR" sz="2800" dirty="0">
                <a:solidFill>
                  <a:prstClr val="black"/>
                </a:solidFill>
              </a:rPr>
              <a:t>• Yaşlılar çocuklar engelli vatandaşlar hamile bayanlar değerli eşya taşıyanlar özellikli şahıslar olduğundan gerekli hassasiyet gösterilmelidir </a:t>
            </a:r>
          </a:p>
          <a:p>
            <a:pPr lvl="0"/>
            <a:r>
              <a:rPr lang="tr-TR" sz="2800" dirty="0">
                <a:solidFill>
                  <a:prstClr val="black"/>
                </a:solidFill>
              </a:rPr>
              <a:t>• Kontrol noktası görevlileri sistemin </a:t>
            </a:r>
            <a:r>
              <a:rPr lang="tr-TR" sz="2800" dirty="0" smtClean="0">
                <a:solidFill>
                  <a:prstClr val="black"/>
                </a:solidFill>
              </a:rPr>
              <a:t>halkla </a:t>
            </a:r>
            <a:r>
              <a:rPr lang="tr-TR" sz="2800" dirty="0">
                <a:solidFill>
                  <a:prstClr val="black"/>
                </a:solidFill>
              </a:rPr>
              <a:t>irtibat </a:t>
            </a:r>
            <a:r>
              <a:rPr lang="tr-TR" sz="2800" dirty="0" smtClean="0">
                <a:solidFill>
                  <a:prstClr val="black"/>
                </a:solidFill>
              </a:rPr>
              <a:t>noktasıdır. </a:t>
            </a:r>
            <a:r>
              <a:rPr lang="tr-TR" sz="2800" dirty="0">
                <a:solidFill>
                  <a:prstClr val="black"/>
                </a:solidFill>
              </a:rPr>
              <a:t>Bu nedenle özel güvenlik görevlisinin davranışı fiziki görünüşü ve iyi iletişim kurması güvenlik algısının etkinliği için önemlidir.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1179334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sz="4000" b="1" dirty="0">
                <a:solidFill>
                  <a:srgbClr val="FF0000"/>
                </a:solidFill>
                <a:latin typeface="Times New Roman"/>
              </a:rPr>
              <a:t>Personelin Kontrolü </a:t>
            </a:r>
            <a:endParaRPr lang="tr-TR" sz="4000" dirty="0">
              <a:solidFill>
                <a:srgbClr val="FF0000"/>
              </a:solidFill>
              <a:latin typeface="Times New Roman"/>
            </a:endParaRPr>
          </a:p>
          <a:p>
            <a:r>
              <a:rPr lang="tr-TR" sz="4000" dirty="0">
                <a:solidFill>
                  <a:srgbClr val="000000"/>
                </a:solidFill>
                <a:latin typeface="Times New Roman"/>
              </a:rPr>
              <a:t>• </a:t>
            </a:r>
            <a:r>
              <a:rPr lang="tr-TR" sz="4000" dirty="0" smtClean="0">
                <a:solidFill>
                  <a:srgbClr val="000000"/>
                </a:solidFill>
                <a:latin typeface="Times New Roman"/>
              </a:rPr>
              <a:t>Kurum/ </a:t>
            </a:r>
            <a:r>
              <a:rPr lang="tr-TR" sz="4000" dirty="0">
                <a:solidFill>
                  <a:srgbClr val="000000"/>
                </a:solidFill>
                <a:latin typeface="Times New Roman"/>
              </a:rPr>
              <a:t>kuruluşların personeli giriş </a:t>
            </a:r>
            <a:r>
              <a:rPr lang="tr-TR" sz="4000" dirty="0" err="1" smtClean="0">
                <a:solidFill>
                  <a:srgbClr val="000000"/>
                </a:solidFill>
                <a:latin typeface="Times New Roman"/>
              </a:rPr>
              <a:t>tunikelerinden</a:t>
            </a:r>
            <a:r>
              <a:rPr lang="tr-TR" sz="4000" dirty="0" smtClean="0">
                <a:solidFill>
                  <a:srgbClr val="000000"/>
                </a:solidFill>
                <a:latin typeface="Times New Roman"/>
              </a:rPr>
              <a:t> </a:t>
            </a:r>
            <a:r>
              <a:rPr lang="tr-TR" sz="4000" dirty="0">
                <a:solidFill>
                  <a:srgbClr val="000000"/>
                </a:solidFill>
                <a:latin typeface="Times New Roman"/>
              </a:rPr>
              <a:t>ve güvenlik cihazlarından geçirilerek içeri </a:t>
            </a:r>
            <a:r>
              <a:rPr lang="tr-TR" sz="4000" dirty="0" smtClean="0">
                <a:solidFill>
                  <a:srgbClr val="000000"/>
                </a:solidFill>
                <a:latin typeface="Times New Roman"/>
              </a:rPr>
              <a:t>alınmalıdır. </a:t>
            </a:r>
            <a:endParaRPr lang="tr-TR" sz="4000" dirty="0">
              <a:solidFill>
                <a:srgbClr val="000000"/>
              </a:solidFill>
              <a:latin typeface="Times New Roman"/>
            </a:endParaRPr>
          </a:p>
          <a:p>
            <a:r>
              <a:rPr lang="tr-TR" sz="4000" dirty="0">
                <a:solidFill>
                  <a:srgbClr val="000000"/>
                </a:solidFill>
                <a:latin typeface="Times New Roman"/>
              </a:rPr>
              <a:t>• </a:t>
            </a:r>
            <a:r>
              <a:rPr lang="tr-TR" sz="4000" dirty="0" smtClean="0">
                <a:solidFill>
                  <a:srgbClr val="000000"/>
                </a:solidFill>
                <a:latin typeface="Times New Roman"/>
              </a:rPr>
              <a:t>Kurum/ </a:t>
            </a:r>
            <a:r>
              <a:rPr lang="tr-TR" sz="4000" dirty="0">
                <a:solidFill>
                  <a:srgbClr val="000000"/>
                </a:solidFill>
                <a:latin typeface="Times New Roman"/>
              </a:rPr>
              <a:t>kuruluşların personeli idarece verilen tanıtma/ giriş kartlarını görünür şekilde taşımalı görevli </a:t>
            </a:r>
            <a:r>
              <a:rPr lang="tr-TR" sz="4000" dirty="0" smtClean="0">
                <a:solidFill>
                  <a:srgbClr val="000000"/>
                </a:solidFill>
                <a:latin typeface="Times New Roman"/>
              </a:rPr>
              <a:t>personele </a:t>
            </a:r>
            <a:r>
              <a:rPr lang="tr-TR" sz="4000" dirty="0">
                <a:solidFill>
                  <a:srgbClr val="000000"/>
                </a:solidFill>
                <a:latin typeface="Times New Roman"/>
              </a:rPr>
              <a:t>yardımcı olmalıdır. </a:t>
            </a:r>
          </a:p>
          <a:p>
            <a:r>
              <a:rPr lang="tr-TR" sz="4000" dirty="0">
                <a:solidFill>
                  <a:srgbClr val="000000"/>
                </a:solidFill>
                <a:latin typeface="Times New Roman"/>
              </a:rPr>
              <a:t>• Özel güvenlik görevlileri kurum kuruluşların personelini iyi tanımalı ve olumlu iletişim halinde olmalıdır. </a:t>
            </a:r>
          </a:p>
          <a:p>
            <a:r>
              <a:rPr lang="tr-TR" sz="4000" dirty="0">
                <a:solidFill>
                  <a:srgbClr val="000000"/>
                </a:solidFill>
                <a:latin typeface="Times New Roman"/>
              </a:rPr>
              <a:t>• Kurum kuruluşların hassas bölgelerine girmeye yetkili personel belirlenmeli girişler teknolojik cihazlarla olmalı yetkisiz kişilerin bu bölgelere girme teşebbüsleri engellenmelidir.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4256136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a:bodyPr>
          <a:lstStyle/>
          <a:p>
            <a:r>
              <a:rPr lang="tr-TR" sz="3400" b="1" dirty="0">
                <a:solidFill>
                  <a:srgbClr val="FF0000"/>
                </a:solidFill>
                <a:latin typeface="Times New Roman"/>
              </a:rPr>
              <a:t>Ziyaretçilerin Kontrolü </a:t>
            </a:r>
            <a:endParaRPr lang="tr-TR" sz="3400" dirty="0">
              <a:solidFill>
                <a:srgbClr val="FF0000"/>
              </a:solidFill>
              <a:latin typeface="Times New Roman"/>
            </a:endParaRPr>
          </a:p>
          <a:p>
            <a:r>
              <a:rPr lang="tr-TR" sz="3400" dirty="0">
                <a:solidFill>
                  <a:srgbClr val="000000"/>
                </a:solidFill>
                <a:latin typeface="Times New Roman"/>
              </a:rPr>
              <a:t>• Ziyaretçiler ve beraberinde getirdiği eşyalar güvenlik sistem ve cihazlarından geçirilerek içeri alınmalı suç teşkil eden veya delil olabilecek ya da suç teşkil etmemekle birlikte tehlike doğurabilecek eşya emaneti alınarak derhal genel kolluğa haber verilmelidir. </a:t>
            </a:r>
          </a:p>
          <a:p>
            <a:r>
              <a:rPr lang="tr-TR" sz="3400" dirty="0">
                <a:solidFill>
                  <a:srgbClr val="000000"/>
                </a:solidFill>
                <a:latin typeface="Times New Roman"/>
              </a:rPr>
              <a:t>• Özel güvenlik görevlilerinin ziyaretçilerin kimliklerini kayıt etme fotokopi çekme depolama ve benzeri yetkileri </a:t>
            </a:r>
            <a:r>
              <a:rPr lang="tr-TR" sz="3400" dirty="0" smtClean="0">
                <a:solidFill>
                  <a:srgbClr val="000000"/>
                </a:solidFill>
                <a:latin typeface="Times New Roman"/>
              </a:rPr>
              <a:t>bulunmamaktadır. </a:t>
            </a:r>
            <a:endParaRPr lang="tr-TR" sz="3400" dirty="0">
              <a:solidFill>
                <a:srgbClr val="000000"/>
              </a:solidFill>
              <a:latin typeface="Times New Roman"/>
            </a:endParaRPr>
          </a:p>
          <a:p>
            <a:r>
              <a:rPr lang="tr-TR" sz="3400" dirty="0" smtClean="0">
                <a:solidFill>
                  <a:srgbClr val="000000"/>
                </a:solidFill>
                <a:latin typeface="Times New Roman"/>
              </a:rPr>
              <a:t>•</a:t>
            </a:r>
            <a:endParaRPr lang="tr-TR" sz="3400"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127183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229600" cy="6000792"/>
          </a:xfrm>
        </p:spPr>
        <p:txBody>
          <a:bodyPr>
            <a:normAutofit/>
          </a:bodyPr>
          <a:lstStyle/>
          <a:p>
            <a:r>
              <a:rPr lang="tr-TR" b="1" dirty="0">
                <a:solidFill>
                  <a:srgbClr val="FF0000"/>
                </a:solidFill>
                <a:latin typeface="Times New Roman"/>
              </a:rPr>
              <a:t>Posta Kontrolü </a:t>
            </a:r>
            <a:endParaRPr lang="tr-TR" dirty="0">
              <a:solidFill>
                <a:srgbClr val="FF0000"/>
              </a:solidFill>
              <a:latin typeface="Times New Roman"/>
            </a:endParaRPr>
          </a:p>
          <a:p>
            <a:r>
              <a:rPr lang="tr-TR" dirty="0">
                <a:solidFill>
                  <a:srgbClr val="000000"/>
                </a:solidFill>
                <a:latin typeface="Times New Roman"/>
              </a:rPr>
              <a:t>• Korunan yere gelen gönderinin içeri alınmadan bina dışı irtibat noktasından alınıp kontrolden geçtikten sonra bina içerisindeki ilgili bölüm tarafından dağıtımının yapılması uygun </a:t>
            </a:r>
            <a:r>
              <a:rPr lang="tr-TR" dirty="0" smtClean="0">
                <a:solidFill>
                  <a:srgbClr val="000000"/>
                </a:solidFill>
                <a:latin typeface="Times New Roman"/>
              </a:rPr>
              <a:t>olacaktır. </a:t>
            </a:r>
            <a:r>
              <a:rPr lang="tr-TR" dirty="0">
                <a:solidFill>
                  <a:srgbClr val="000000"/>
                </a:solidFill>
                <a:latin typeface="Times New Roman"/>
              </a:rPr>
              <a:t>ancak kuryenin içeri girmesi gerekiyorsa kontrolden geçirilmesi sağlanmalıdır. </a:t>
            </a:r>
          </a:p>
          <a:p>
            <a:endParaRPr lang="tr-TR" dirty="0">
              <a:solidFill>
                <a:srgbClr val="000000"/>
              </a:solidFill>
              <a:latin typeface="Times New Roman"/>
            </a:endParaRPr>
          </a:p>
          <a:p>
            <a:r>
              <a:rPr lang="tr-TR" b="1" dirty="0">
                <a:solidFill>
                  <a:srgbClr val="FF0000"/>
                </a:solidFill>
                <a:latin typeface="Times New Roman"/>
              </a:rPr>
              <a:t>Resmî Görevlilerin Kontrolü </a:t>
            </a:r>
            <a:endParaRPr lang="tr-TR" dirty="0">
              <a:solidFill>
                <a:srgbClr val="FF0000"/>
              </a:solidFill>
              <a:latin typeface="Times New Roman"/>
            </a:endParaRPr>
          </a:p>
          <a:p>
            <a:r>
              <a:rPr lang="tr-TR" dirty="0">
                <a:solidFill>
                  <a:srgbClr val="000000"/>
                </a:solidFill>
                <a:latin typeface="Times New Roman"/>
              </a:rPr>
              <a:t>• Vergi memuru sayaç okuma ve benzeri </a:t>
            </a:r>
            <a:r>
              <a:rPr lang="tr-TR" dirty="0" smtClean="0">
                <a:solidFill>
                  <a:srgbClr val="000000"/>
                </a:solidFill>
                <a:latin typeface="Times New Roman"/>
              </a:rPr>
              <a:t>görevlilerin </a:t>
            </a:r>
            <a:r>
              <a:rPr lang="tr-TR" dirty="0">
                <a:solidFill>
                  <a:srgbClr val="000000"/>
                </a:solidFill>
                <a:latin typeface="Times New Roman"/>
              </a:rPr>
              <a:t>kontrolden geçtikten sonra korunan yere alınması </a:t>
            </a:r>
            <a:r>
              <a:rPr lang="tr-TR" dirty="0" smtClean="0">
                <a:solidFill>
                  <a:srgbClr val="000000"/>
                </a:solidFill>
                <a:latin typeface="Times New Roman"/>
              </a:rPr>
              <a:t>gerekir. </a:t>
            </a:r>
            <a:r>
              <a:rPr lang="tr-TR" dirty="0">
                <a:solidFill>
                  <a:srgbClr val="000000"/>
                </a:solidFill>
                <a:latin typeface="Times New Roman"/>
              </a:rPr>
              <a:t>başta rezidans ve Siteler olmak üzere posta gönderisi ve tebligat amacıyla gelen PTT görevlilerine görevlerini yerine getirme konusunda gerekli kolaylık sağlanmalıdır.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2421800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77500" lnSpcReduction="20000"/>
          </a:bodyPr>
          <a:lstStyle/>
          <a:p>
            <a:r>
              <a:rPr lang="tr-TR" sz="3400" b="1" dirty="0">
                <a:solidFill>
                  <a:srgbClr val="FF0000"/>
                </a:solidFill>
                <a:latin typeface="Times New Roman"/>
              </a:rPr>
              <a:t>2.7.2. araç kontrol noktaları </a:t>
            </a:r>
            <a:endParaRPr lang="tr-TR" sz="3400" dirty="0">
              <a:solidFill>
                <a:srgbClr val="FF0000"/>
              </a:solidFill>
              <a:latin typeface="Times New Roman"/>
            </a:endParaRPr>
          </a:p>
          <a:p>
            <a:r>
              <a:rPr lang="tr-TR" sz="3400" b="1" dirty="0">
                <a:solidFill>
                  <a:srgbClr val="FF0000"/>
                </a:solidFill>
                <a:latin typeface="Times New Roman"/>
              </a:rPr>
              <a:t>Araç kontrol noktasında dikkat edilmesi gereken hususlar </a:t>
            </a:r>
            <a:endParaRPr lang="tr-TR" sz="3400" dirty="0">
              <a:solidFill>
                <a:srgbClr val="FF0000"/>
              </a:solidFill>
              <a:latin typeface="Times New Roman"/>
            </a:endParaRPr>
          </a:p>
          <a:p>
            <a:r>
              <a:rPr lang="tr-TR" sz="3400" dirty="0">
                <a:solidFill>
                  <a:srgbClr val="000000"/>
                </a:solidFill>
                <a:latin typeface="Times New Roman"/>
              </a:rPr>
              <a:t>• Hidrolik bariyerler ters kapan kollu bariyer sürgülü demir kapı gibi engelleyici ve hız kesiciler ile araç kontrol noktasında </a:t>
            </a:r>
            <a:r>
              <a:rPr lang="tr-TR" sz="3400" dirty="0" smtClean="0">
                <a:solidFill>
                  <a:srgbClr val="000000"/>
                </a:solidFill>
                <a:latin typeface="Times New Roman"/>
              </a:rPr>
              <a:t>durdurulur. </a:t>
            </a:r>
            <a:r>
              <a:rPr lang="tr-TR" sz="3400" dirty="0">
                <a:solidFill>
                  <a:srgbClr val="000000"/>
                </a:solidFill>
                <a:latin typeface="Times New Roman"/>
              </a:rPr>
              <a:t>özel güvenlik görevlisinin aracın içini ve bagajını elle arama yetkisi </a:t>
            </a:r>
            <a:r>
              <a:rPr lang="tr-TR" sz="3400" dirty="0" smtClean="0">
                <a:solidFill>
                  <a:srgbClr val="000000"/>
                </a:solidFill>
                <a:latin typeface="Times New Roman"/>
              </a:rPr>
              <a:t>yoktur. </a:t>
            </a:r>
            <a:r>
              <a:rPr lang="tr-TR" sz="3400" dirty="0">
                <a:solidFill>
                  <a:srgbClr val="000000"/>
                </a:solidFill>
                <a:latin typeface="Times New Roman"/>
              </a:rPr>
              <a:t>araç altı inceleme kamerası araç altı arama aynası gibi cihazlarla araç kontrol </a:t>
            </a:r>
            <a:r>
              <a:rPr lang="tr-TR" sz="3400" dirty="0" smtClean="0">
                <a:solidFill>
                  <a:srgbClr val="000000"/>
                </a:solidFill>
                <a:latin typeface="Times New Roman"/>
              </a:rPr>
              <a:t>edilir.</a:t>
            </a:r>
          </a:p>
          <a:p>
            <a:r>
              <a:rPr lang="tr-TR" sz="3400" dirty="0" smtClean="0">
                <a:solidFill>
                  <a:srgbClr val="000000"/>
                </a:solidFill>
                <a:latin typeface="Times New Roman"/>
              </a:rPr>
              <a:t>Suç </a:t>
            </a:r>
            <a:r>
              <a:rPr lang="tr-TR" sz="3400" dirty="0">
                <a:solidFill>
                  <a:srgbClr val="000000"/>
                </a:solidFill>
                <a:latin typeface="Times New Roman"/>
              </a:rPr>
              <a:t>unsuru ile karşılaşılması halinde derhal genel Kolluğa bilgi verilir. </a:t>
            </a:r>
          </a:p>
          <a:p>
            <a:r>
              <a:rPr lang="tr-TR" sz="3400" dirty="0">
                <a:solidFill>
                  <a:srgbClr val="000000"/>
                </a:solidFill>
                <a:latin typeface="Times New Roman"/>
              </a:rPr>
              <a:t>• Kurum kuruluş personeli VIP girişleri ve ziyaretçi araç girişleri aynı kapıdan </a:t>
            </a:r>
            <a:r>
              <a:rPr lang="tr-TR" sz="3400" dirty="0" smtClean="0">
                <a:solidFill>
                  <a:srgbClr val="000000"/>
                </a:solidFill>
                <a:latin typeface="Times New Roman"/>
              </a:rPr>
              <a:t>yapılmamalıdır. </a:t>
            </a:r>
            <a:r>
              <a:rPr lang="tr-TR" sz="3400" dirty="0">
                <a:solidFill>
                  <a:srgbClr val="000000"/>
                </a:solidFill>
                <a:latin typeface="Times New Roman"/>
              </a:rPr>
              <a:t>ziyaretçi ve misafir araçları bina içerisindeki otoparklara Park ettirilmemesi tercih edilmelidir. </a:t>
            </a:r>
          </a:p>
          <a:p>
            <a:r>
              <a:rPr lang="tr-TR" sz="3400" dirty="0">
                <a:solidFill>
                  <a:srgbClr val="000000"/>
                </a:solidFill>
                <a:latin typeface="Times New Roman"/>
              </a:rPr>
              <a:t>• Kapalı otoparka giren araçlardan Binaya giren kişilerin kontrolsüz bir şekilde katlara girmeleri önlenmelidir.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2345588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sz="3600" dirty="0">
              <a:solidFill>
                <a:srgbClr val="000000"/>
              </a:solidFill>
              <a:latin typeface="Symbol"/>
            </a:endParaRPr>
          </a:p>
          <a:p>
            <a:endParaRPr lang="tr-TR" dirty="0" smtClean="0">
              <a:solidFill>
                <a:srgbClr val="000000"/>
              </a:solidFill>
              <a:latin typeface="Symbol"/>
            </a:endParaRPr>
          </a:p>
          <a:p>
            <a:r>
              <a:rPr lang="tr-TR" dirty="0" smtClean="0">
                <a:solidFill>
                  <a:srgbClr val="000000"/>
                </a:solidFill>
                <a:latin typeface="Symbol"/>
              </a:rPr>
              <a:t>• </a:t>
            </a:r>
            <a:r>
              <a:rPr lang="tr-TR" dirty="0">
                <a:solidFill>
                  <a:srgbClr val="000000"/>
                </a:solidFill>
                <a:latin typeface="Times New Roman"/>
              </a:rPr>
              <a:t>Kurum kuruluşa malzeme getiren araç ve kişiler gerekli kontroller yapıldıktan sonra içeri alınmalıdır araç ve sürücü bilgilerinin önceden bildirilmesi özel güvenlik görevlilerinin işini kolaylaştıracaktır. </a:t>
            </a:r>
          </a:p>
          <a:p>
            <a:r>
              <a:rPr lang="tr-TR" dirty="0">
                <a:solidFill>
                  <a:srgbClr val="000000"/>
                </a:solidFill>
                <a:latin typeface="Times New Roman"/>
              </a:rPr>
              <a:t>• Araç giriş ve çıkış yerlerinden yaya giriş ve çıkışlara izin verilmemelidir. </a:t>
            </a:r>
          </a:p>
          <a:p>
            <a:endParaRPr lang="tr-TR" dirty="0">
              <a:solidFill>
                <a:srgbClr val="000000"/>
              </a:solidFill>
              <a:latin typeface="Times New Roman"/>
            </a:endParaRP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106925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401080" cy="5697559"/>
          </a:xfrm>
        </p:spPr>
        <p:txBody>
          <a:bodyPr>
            <a:normAutofit/>
          </a:bodyPr>
          <a:lstStyle/>
          <a:p>
            <a:r>
              <a:rPr lang="tr-TR" b="1" dirty="0">
                <a:solidFill>
                  <a:srgbClr val="FF0000"/>
                </a:solidFill>
                <a:latin typeface="Times New Roman"/>
              </a:rPr>
              <a:t>Kamera izleme odası görevlilerinin dikkat edeceği hususlar </a:t>
            </a:r>
            <a:r>
              <a:rPr lang="tr-TR" b="1" dirty="0" smtClean="0">
                <a:solidFill>
                  <a:srgbClr val="FF0000"/>
                </a:solidFill>
                <a:latin typeface="Times New Roman"/>
              </a:rPr>
              <a:t>.</a:t>
            </a:r>
            <a:endParaRPr lang="tr-TR" dirty="0">
              <a:solidFill>
                <a:srgbClr val="FF0000"/>
              </a:solidFill>
              <a:latin typeface="Times New Roman"/>
            </a:endParaRPr>
          </a:p>
          <a:p>
            <a:r>
              <a:rPr lang="tr-TR" sz="4000" dirty="0">
                <a:solidFill>
                  <a:srgbClr val="000000"/>
                </a:solidFill>
                <a:latin typeface="Times New Roman"/>
              </a:rPr>
              <a:t>• Hizmet alanlarındaki kamera görüntüleri sürekli takip edilmeli şüpheli durumlarda ya da bir olay meydana gelmiş ise derhal sorumlu kişilere ve gerektiğinde genel kolluğa bilgi verilmelidir.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13094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dirty="0">
                <a:solidFill>
                  <a:srgbClr val="000000"/>
                </a:solidFill>
                <a:latin typeface="Times New Roman"/>
              </a:rPr>
              <a:t>Kişi güvenliği kadar kurum ve kuruluşların güvenliği de önemlidir Bu nedenle kişi kurum ve kuruluşlar her zaman tehlike ve riskin olduğu bilincinde hareket ederek bulundukları yerle ilgili risk analizi ve güvenlik planlamasını yapmalıdır. </a:t>
            </a:r>
          </a:p>
          <a:p>
            <a:r>
              <a:rPr lang="tr-TR" b="1" dirty="0">
                <a:solidFill>
                  <a:srgbClr val="FF0000"/>
                </a:solidFill>
                <a:latin typeface="Times New Roman"/>
              </a:rPr>
              <a:t>Risk analizi</a:t>
            </a:r>
            <a:r>
              <a:rPr lang="tr-TR" dirty="0">
                <a:solidFill>
                  <a:srgbClr val="FF0000"/>
                </a:solidFill>
                <a:latin typeface="Times New Roman"/>
              </a:rPr>
              <a:t>: </a:t>
            </a:r>
            <a:r>
              <a:rPr lang="tr-TR" dirty="0">
                <a:solidFill>
                  <a:srgbClr val="000000"/>
                </a:solidFill>
                <a:latin typeface="Times New Roman"/>
              </a:rPr>
              <a:t>koruma altına alınacak yerde yapılan araştırmalar neticesinde kişi kurum kuruluşların konumu yürüttüğü faaliyeti ile güncel olaylar dikkate alınarak risklerin belirlenmesi analiz edilerek derecelendirilmesi ve koruma kontrol tedbirlerinin alınması </a:t>
            </a:r>
            <a:r>
              <a:rPr lang="tr-TR" dirty="0" smtClean="0">
                <a:solidFill>
                  <a:srgbClr val="000000"/>
                </a:solidFill>
                <a:latin typeface="Times New Roman"/>
              </a:rPr>
              <a:t>çalışmalarıdır.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362048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72560" cy="6072230"/>
          </a:xfrm>
        </p:spPr>
        <p:txBody>
          <a:bodyPr>
            <a:normAutofit fontScale="70000" lnSpcReduction="20000"/>
          </a:bodyPr>
          <a:lstStyle/>
          <a:p>
            <a:endParaRPr lang="tr-TR" sz="3400" b="1" dirty="0" smtClean="0">
              <a:solidFill>
                <a:srgbClr val="FF0000"/>
              </a:solidFill>
              <a:latin typeface="Times New Roman"/>
            </a:endParaRPr>
          </a:p>
          <a:p>
            <a:r>
              <a:rPr lang="tr-TR" sz="3400" b="1" dirty="0" smtClean="0">
                <a:solidFill>
                  <a:srgbClr val="FF0000"/>
                </a:solidFill>
                <a:latin typeface="Times New Roman"/>
              </a:rPr>
              <a:t>2.9</a:t>
            </a:r>
            <a:r>
              <a:rPr lang="tr-TR" sz="3400" b="1" dirty="0">
                <a:solidFill>
                  <a:srgbClr val="FF0000"/>
                </a:solidFill>
                <a:latin typeface="Times New Roman"/>
              </a:rPr>
              <a:t>. Telsiz konuşmalarında dikkat edilmesi gereken hususlar</a:t>
            </a:r>
            <a:r>
              <a:rPr lang="tr-TR" sz="3400" b="1" dirty="0">
                <a:solidFill>
                  <a:srgbClr val="000000"/>
                </a:solidFill>
                <a:latin typeface="Times New Roman"/>
              </a:rPr>
              <a:t>. </a:t>
            </a:r>
            <a:endParaRPr lang="tr-TR" sz="3400" dirty="0">
              <a:solidFill>
                <a:srgbClr val="000000"/>
              </a:solidFill>
              <a:latin typeface="Times New Roman"/>
            </a:endParaRPr>
          </a:p>
          <a:p>
            <a:r>
              <a:rPr lang="tr-TR" sz="3400" dirty="0">
                <a:solidFill>
                  <a:srgbClr val="000000"/>
                </a:solidFill>
                <a:latin typeface="Times New Roman"/>
              </a:rPr>
              <a:t>• </a:t>
            </a:r>
            <a:r>
              <a:rPr lang="tr-TR" sz="3800" dirty="0">
                <a:solidFill>
                  <a:srgbClr val="000000"/>
                </a:solidFill>
                <a:latin typeface="Times New Roman"/>
              </a:rPr>
              <a:t>Telsiz dudaklardan 5-10 santimetre mesafede tutulur hafifçe yüksek sesle ve ağır Anlaşılır bir şekilde konuşulur. </a:t>
            </a:r>
          </a:p>
          <a:p>
            <a:r>
              <a:rPr lang="tr-TR" sz="3800" dirty="0">
                <a:solidFill>
                  <a:srgbClr val="000000"/>
                </a:solidFill>
                <a:latin typeface="Times New Roman"/>
              </a:rPr>
              <a:t>• Kanalda konuşma Yoksa konuşma mandalina basılır ve konuşma süresince basılı olarak tutulur sağlıklı haberleşme yapılabilmesi için konuşma süresi 15-20 saniyeyi geçmemelidir. </a:t>
            </a:r>
          </a:p>
          <a:p>
            <a:r>
              <a:rPr lang="tr-TR" sz="3800" dirty="0">
                <a:solidFill>
                  <a:srgbClr val="000000"/>
                </a:solidFill>
                <a:latin typeface="Times New Roman"/>
              </a:rPr>
              <a:t>• Konuşmak isteyen görevli önce kendi kodunu sonra </a:t>
            </a:r>
            <a:r>
              <a:rPr lang="tr-TR" sz="3800" dirty="0" smtClean="0">
                <a:solidFill>
                  <a:srgbClr val="000000"/>
                </a:solidFill>
                <a:latin typeface="Times New Roman"/>
              </a:rPr>
              <a:t>(varsa merkez </a:t>
            </a:r>
            <a:r>
              <a:rPr lang="tr-TR" sz="3800" dirty="0">
                <a:solidFill>
                  <a:srgbClr val="000000"/>
                </a:solidFill>
                <a:latin typeface="Times New Roman"/>
              </a:rPr>
              <a:t>ibaresini )Daha sonra da konuşmak istediği görevlinin kodunu söyleyerek haberleşme yapar. </a:t>
            </a:r>
          </a:p>
          <a:p>
            <a:r>
              <a:rPr lang="tr-TR" sz="3800" dirty="0" smtClean="0">
                <a:solidFill>
                  <a:srgbClr val="000000"/>
                </a:solidFill>
                <a:latin typeface="Times New Roman"/>
              </a:rPr>
              <a:t>• </a:t>
            </a:r>
            <a:r>
              <a:rPr lang="tr-TR" sz="3800" dirty="0">
                <a:solidFill>
                  <a:srgbClr val="000000"/>
                </a:solidFill>
                <a:latin typeface="Times New Roman"/>
              </a:rPr>
              <a:t>Telsiz haberleşmesi kısa öz ve anlaşılır şekilde Türkçe olarak yapılır. </a:t>
            </a:r>
          </a:p>
          <a:p>
            <a:r>
              <a:rPr lang="tr-TR" sz="3800" dirty="0">
                <a:solidFill>
                  <a:srgbClr val="000000"/>
                </a:solidFill>
                <a:latin typeface="Times New Roman"/>
              </a:rPr>
              <a:t>• Telsizde diğer istasyonların haberleşme yaptığı esnada telsizin </a:t>
            </a:r>
            <a:r>
              <a:rPr lang="tr-TR" sz="3800" dirty="0" smtClean="0">
                <a:solidFill>
                  <a:srgbClr val="000000"/>
                </a:solidFill>
                <a:latin typeface="Times New Roman"/>
              </a:rPr>
              <a:t>mandalına </a:t>
            </a:r>
            <a:r>
              <a:rPr lang="tr-TR" sz="3800" dirty="0">
                <a:solidFill>
                  <a:srgbClr val="000000"/>
                </a:solidFill>
                <a:latin typeface="Times New Roman"/>
              </a:rPr>
              <a:t>basılmaz. </a:t>
            </a:r>
          </a:p>
          <a:p>
            <a:r>
              <a:rPr lang="de-DE" sz="3800" dirty="0">
                <a:solidFill>
                  <a:srgbClr val="000000"/>
                </a:solidFill>
                <a:latin typeface="Times New Roman"/>
              </a:rPr>
              <a:t>• </a:t>
            </a:r>
            <a:r>
              <a:rPr lang="de-DE" sz="3800" dirty="0" err="1">
                <a:solidFill>
                  <a:srgbClr val="000000"/>
                </a:solidFill>
                <a:latin typeface="Times New Roman"/>
              </a:rPr>
              <a:t>Telsizden</a:t>
            </a:r>
            <a:r>
              <a:rPr lang="de-DE" sz="3800" dirty="0">
                <a:solidFill>
                  <a:srgbClr val="000000"/>
                </a:solidFill>
                <a:latin typeface="Times New Roman"/>
              </a:rPr>
              <a:t> </a:t>
            </a:r>
            <a:r>
              <a:rPr lang="de-DE" sz="3800" dirty="0" err="1">
                <a:solidFill>
                  <a:srgbClr val="000000"/>
                </a:solidFill>
                <a:latin typeface="Times New Roman"/>
              </a:rPr>
              <a:t>gizli</a:t>
            </a:r>
            <a:r>
              <a:rPr lang="de-DE" sz="3800" dirty="0">
                <a:solidFill>
                  <a:srgbClr val="000000"/>
                </a:solidFill>
                <a:latin typeface="Times New Roman"/>
              </a:rPr>
              <a:t> </a:t>
            </a:r>
            <a:r>
              <a:rPr lang="de-DE" sz="3800" dirty="0" err="1">
                <a:solidFill>
                  <a:srgbClr val="000000"/>
                </a:solidFill>
                <a:latin typeface="Times New Roman"/>
              </a:rPr>
              <a:t>ve</a:t>
            </a:r>
            <a:r>
              <a:rPr lang="de-DE" sz="3800" dirty="0">
                <a:solidFill>
                  <a:srgbClr val="000000"/>
                </a:solidFill>
                <a:latin typeface="Times New Roman"/>
              </a:rPr>
              <a:t> </a:t>
            </a:r>
            <a:r>
              <a:rPr lang="de-DE" sz="3800" dirty="0" err="1">
                <a:solidFill>
                  <a:srgbClr val="000000"/>
                </a:solidFill>
                <a:latin typeface="Times New Roman"/>
              </a:rPr>
              <a:t>özel</a:t>
            </a:r>
            <a:r>
              <a:rPr lang="de-DE" sz="3800" dirty="0">
                <a:solidFill>
                  <a:srgbClr val="000000"/>
                </a:solidFill>
                <a:latin typeface="Times New Roman"/>
              </a:rPr>
              <a:t> </a:t>
            </a:r>
            <a:r>
              <a:rPr lang="de-DE" sz="3800" dirty="0" err="1">
                <a:solidFill>
                  <a:srgbClr val="000000"/>
                </a:solidFill>
                <a:latin typeface="Times New Roman"/>
              </a:rPr>
              <a:t>haberleşme</a:t>
            </a:r>
            <a:r>
              <a:rPr lang="de-DE" sz="3800" dirty="0">
                <a:solidFill>
                  <a:srgbClr val="000000"/>
                </a:solidFill>
                <a:latin typeface="Times New Roman"/>
              </a:rPr>
              <a:t> </a:t>
            </a:r>
            <a:r>
              <a:rPr lang="de-DE" sz="3800" dirty="0" err="1">
                <a:solidFill>
                  <a:srgbClr val="000000"/>
                </a:solidFill>
                <a:latin typeface="Times New Roman"/>
              </a:rPr>
              <a:t>yapılmaz</a:t>
            </a:r>
            <a:r>
              <a:rPr lang="de-DE" sz="3800" dirty="0">
                <a:solidFill>
                  <a:srgbClr val="000000"/>
                </a:solidFill>
                <a:latin typeface="Times New Roman"/>
              </a:rPr>
              <a:t>. </a:t>
            </a:r>
          </a:p>
          <a:p>
            <a:r>
              <a:rPr lang="tr-TR" sz="3800" dirty="0">
                <a:solidFill>
                  <a:srgbClr val="000000"/>
                </a:solidFill>
                <a:latin typeface="Times New Roman"/>
              </a:rPr>
              <a:t>• Telsiz haberleşmeleri kod üzerinden yapılır kod dışında herhangi bir isim unvan veya lakap kullanılmaz.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97670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b="1" dirty="0">
                <a:solidFill>
                  <a:srgbClr val="FF0000"/>
                </a:solidFill>
                <a:latin typeface="Times New Roman"/>
              </a:rPr>
              <a:t>3. DEVRİYE HİZMETLERİ </a:t>
            </a:r>
            <a:endParaRPr lang="tr-TR" dirty="0">
              <a:solidFill>
                <a:srgbClr val="FF0000"/>
              </a:solidFill>
              <a:latin typeface="Times New Roman"/>
            </a:endParaRPr>
          </a:p>
          <a:p>
            <a:r>
              <a:rPr lang="tr-TR" b="1" dirty="0">
                <a:solidFill>
                  <a:srgbClr val="FF0000"/>
                </a:solidFill>
                <a:latin typeface="Times New Roman"/>
              </a:rPr>
              <a:t>3.1.Devriye </a:t>
            </a:r>
            <a:endParaRPr lang="tr-TR" dirty="0">
              <a:solidFill>
                <a:srgbClr val="FF0000"/>
              </a:solidFill>
              <a:latin typeface="Times New Roman"/>
            </a:endParaRPr>
          </a:p>
          <a:p>
            <a:r>
              <a:rPr lang="tr-TR" dirty="0">
                <a:solidFill>
                  <a:srgbClr val="000000"/>
                </a:solidFill>
                <a:latin typeface="Times New Roman"/>
              </a:rPr>
              <a:t>Özel güvenlik izni verilen yerlerde yönetici özel güvenlik sorumlusu kişi kurum veya kuruluşlarının yetkilileri tarafından belirlenen bölgede Emniyeti ve caydırıcılığı sağlamak suç işlenmesini önlemek suç işlendikten sonra şüphelileri takip etmek yakalamak suç delillerini muhafaza altına almak vatandaşlara yardım etmek üzere yaya veya çeşitli araçlarla özel güvenlik görevlilerinin yaptığı faaliyetlerdir. </a:t>
            </a:r>
          </a:p>
          <a:p>
            <a:r>
              <a:rPr lang="tr-TR" b="1" dirty="0">
                <a:solidFill>
                  <a:srgbClr val="FF0000"/>
                </a:solidFill>
                <a:latin typeface="Times New Roman"/>
              </a:rPr>
              <a:t>3.2. Devriyenin Önemi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Devriye suçun önlenmesinde etkili bir yöntemdir. </a:t>
            </a:r>
          </a:p>
          <a:p>
            <a:r>
              <a:rPr lang="tr-TR" dirty="0">
                <a:solidFill>
                  <a:srgbClr val="000000"/>
                </a:solidFill>
                <a:latin typeface="Times New Roman"/>
              </a:rPr>
              <a:t>• Devriyenin görünür olması kötü niyetli kişilerin üzerinde olumsuz etki yapar. </a:t>
            </a:r>
          </a:p>
          <a:p>
            <a:r>
              <a:rPr lang="tr-TR" dirty="0">
                <a:solidFill>
                  <a:srgbClr val="000000"/>
                </a:solidFill>
                <a:latin typeface="Times New Roman"/>
              </a:rPr>
              <a:t>• Caydırıcılık özelliği ile suç işleme ortamlarını azaltır. </a:t>
            </a:r>
          </a:p>
          <a:p>
            <a:endParaRPr lang="tr-TR" dirty="0">
              <a:solidFill>
                <a:srgbClr val="000000"/>
              </a:solidFill>
              <a:latin typeface="Times New Roman"/>
            </a:endParaRPr>
          </a:p>
          <a:p>
            <a:r>
              <a:rPr lang="tr-TR" b="1" dirty="0">
                <a:solidFill>
                  <a:srgbClr val="FF0000"/>
                </a:solidFill>
                <a:latin typeface="Times New Roman"/>
              </a:rPr>
              <a:t>3.3. Özel Güvenlik Görevlilerinin Yaptığı Devriye Çeşitleri </a:t>
            </a:r>
            <a:endParaRPr lang="tr-TR" dirty="0">
              <a:solidFill>
                <a:srgbClr val="FF0000"/>
              </a:solidFill>
              <a:latin typeface="Times New Roman"/>
            </a:endParaRPr>
          </a:p>
          <a:p>
            <a:r>
              <a:rPr lang="tr-TR" dirty="0">
                <a:solidFill>
                  <a:srgbClr val="000000"/>
                </a:solidFill>
                <a:latin typeface="Times New Roman"/>
              </a:rPr>
              <a:t>1) Motorize devriye </a:t>
            </a:r>
            <a:endParaRPr lang="tr-TR" dirty="0" smtClean="0">
              <a:solidFill>
                <a:srgbClr val="000000"/>
              </a:solidFill>
              <a:latin typeface="Times New Roman"/>
            </a:endParaRPr>
          </a:p>
          <a:p>
            <a:r>
              <a:rPr lang="tr-TR" dirty="0" smtClean="0">
                <a:solidFill>
                  <a:srgbClr val="000000"/>
                </a:solidFill>
                <a:latin typeface="Times New Roman"/>
              </a:rPr>
              <a:t>2)Yaya </a:t>
            </a:r>
            <a:r>
              <a:rPr lang="tr-TR" dirty="0">
                <a:solidFill>
                  <a:srgbClr val="000000"/>
                </a:solidFill>
                <a:latin typeface="Times New Roman"/>
              </a:rPr>
              <a:t>devriye </a:t>
            </a:r>
            <a:endParaRPr lang="tr-TR" dirty="0" smtClean="0">
              <a:solidFill>
                <a:srgbClr val="000000"/>
              </a:solidFill>
              <a:latin typeface="Times New Roman"/>
            </a:endParaRPr>
          </a:p>
          <a:p>
            <a:r>
              <a:rPr lang="tr-TR" dirty="0" smtClean="0">
                <a:solidFill>
                  <a:srgbClr val="000000"/>
                </a:solidFill>
                <a:latin typeface="Times New Roman"/>
              </a:rPr>
              <a:t>3)Kombine </a:t>
            </a:r>
            <a:r>
              <a:rPr lang="tr-TR" dirty="0">
                <a:solidFill>
                  <a:srgbClr val="000000"/>
                </a:solidFill>
                <a:latin typeface="Times New Roman"/>
              </a:rPr>
              <a:t>devriye(Yaya </a:t>
            </a:r>
            <a:r>
              <a:rPr lang="tr-TR" dirty="0" smtClean="0">
                <a:solidFill>
                  <a:srgbClr val="000000"/>
                </a:solidFill>
                <a:latin typeface="Times New Roman"/>
              </a:rPr>
              <a:t>ve </a:t>
            </a:r>
            <a:r>
              <a:rPr lang="tr-TR" dirty="0" err="1" smtClean="0">
                <a:solidFill>
                  <a:srgbClr val="000000"/>
                </a:solidFill>
                <a:latin typeface="Times New Roman"/>
              </a:rPr>
              <a:t>arac</a:t>
            </a:r>
            <a:r>
              <a:rPr lang="tr-TR" dirty="0" smtClean="0">
                <a:solidFill>
                  <a:srgbClr val="000000"/>
                </a:solidFill>
                <a:latin typeface="Times New Roman"/>
              </a:rPr>
              <a:t> </a:t>
            </a:r>
            <a:r>
              <a:rPr lang="tr-TR" dirty="0">
                <a:solidFill>
                  <a:srgbClr val="000000"/>
                </a:solidFill>
                <a:latin typeface="Times New Roman"/>
              </a:rPr>
              <a:t>devriyesi birlikte) </a:t>
            </a:r>
            <a:endParaRPr lang="tr-TR" dirty="0" smtClean="0">
              <a:solidFill>
                <a:srgbClr val="000000"/>
              </a:solidFill>
              <a:latin typeface="Times New Roman"/>
            </a:endParaRPr>
          </a:p>
          <a:p>
            <a:r>
              <a:rPr lang="tr-TR" dirty="0" smtClean="0">
                <a:solidFill>
                  <a:srgbClr val="000000"/>
                </a:solidFill>
                <a:latin typeface="Times New Roman"/>
              </a:rPr>
              <a:t>4</a:t>
            </a:r>
            <a:r>
              <a:rPr lang="tr-TR" dirty="0">
                <a:solidFill>
                  <a:srgbClr val="000000"/>
                </a:solidFill>
                <a:latin typeface="Times New Roman"/>
              </a:rPr>
              <a:t>) </a:t>
            </a:r>
            <a:r>
              <a:rPr lang="tr-TR" dirty="0" err="1">
                <a:solidFill>
                  <a:srgbClr val="000000"/>
                </a:solidFill>
                <a:latin typeface="Times New Roman"/>
              </a:rPr>
              <a:t>Ginger</a:t>
            </a:r>
            <a:r>
              <a:rPr lang="tr-TR" dirty="0">
                <a:solidFill>
                  <a:srgbClr val="000000"/>
                </a:solidFill>
                <a:latin typeface="Times New Roman"/>
              </a:rPr>
              <a:t>, Bisikletli, Atlı, vb. Yapılan </a:t>
            </a:r>
            <a:r>
              <a:rPr lang="tr-TR" dirty="0" smtClean="0">
                <a:solidFill>
                  <a:srgbClr val="000000"/>
                </a:solidFill>
                <a:latin typeface="Times New Roman"/>
              </a:rPr>
              <a:t>devriye. </a:t>
            </a:r>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1915936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85728"/>
            <a:ext cx="8433654" cy="5962672"/>
          </a:xfrm>
        </p:spPr>
        <p:txBody>
          <a:bodyPr>
            <a:normAutofit/>
          </a:bodyPr>
          <a:lstStyle/>
          <a:p>
            <a:r>
              <a:rPr lang="tr-TR" b="1" dirty="0" smtClean="0">
                <a:solidFill>
                  <a:srgbClr val="FF0000"/>
                </a:solidFill>
                <a:latin typeface="Times New Roman"/>
              </a:rPr>
              <a:t>3.4. Devriye Yöntemleri </a:t>
            </a:r>
            <a:endParaRPr lang="tr-TR" dirty="0" smtClean="0">
              <a:solidFill>
                <a:srgbClr val="FF0000"/>
              </a:solidFill>
              <a:latin typeface="Times New Roman"/>
            </a:endParaRPr>
          </a:p>
          <a:p>
            <a:r>
              <a:rPr lang="tr-TR" b="1" dirty="0" smtClean="0">
                <a:solidFill>
                  <a:srgbClr val="FF0000"/>
                </a:solidFill>
                <a:latin typeface="Times New Roman"/>
              </a:rPr>
              <a:t>3.4.1. Rutin(Olağan)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bölgesinde gelişigüzel gezmesi ile yerine getirdiği devriye yöntemidir. </a:t>
            </a:r>
          </a:p>
          <a:p>
            <a:r>
              <a:rPr lang="tr-TR" b="1" dirty="0" smtClean="0">
                <a:solidFill>
                  <a:srgbClr val="FF0000"/>
                </a:solidFill>
                <a:latin typeface="Times New Roman"/>
              </a:rPr>
              <a:t>3.4.2 planlı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belirlenen bölgede belirli zamanlarda yerine getirdiği devriye yöntemidir. </a:t>
            </a:r>
          </a:p>
          <a:p>
            <a:r>
              <a:rPr lang="tr-TR" b="1" dirty="0" smtClean="0">
                <a:solidFill>
                  <a:srgbClr val="FF0000"/>
                </a:solidFill>
                <a:latin typeface="Times New Roman"/>
              </a:rPr>
              <a:t>3.4.3 Geri Dönüşümlü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Bölgesi’ndeki önemli yerler ile denetlediği diğer yerleri zamana bağlı kalmaksızın yeniden Kontrol etmesi ile yerine getirdiği devreye yöntemidir. </a:t>
            </a:r>
          </a:p>
          <a:p>
            <a:r>
              <a:rPr lang="tr-TR" b="1" dirty="0" smtClean="0">
                <a:solidFill>
                  <a:srgbClr val="FF0000"/>
                </a:solidFill>
                <a:latin typeface="Times New Roman"/>
              </a:rPr>
              <a:t>3.4.4. Dairesel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hizmetini daire biçiminde tasarlayarak merkezden dışa doğru veya dışarıdan içeriye dairesel şekilde yerine getirdiği devriye yöntemidir. </a:t>
            </a:r>
          </a:p>
          <a:p>
            <a:r>
              <a:rPr lang="tr-TR" dirty="0" smtClean="0">
                <a:solidFill>
                  <a:srgbClr val="000000"/>
                </a:solidFill>
                <a:latin typeface="Times New Roman"/>
              </a:rPr>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24732"/>
          </a:xfrm>
        </p:spPr>
        <p:txBody>
          <a:bodyPr>
            <a:normAutofit/>
          </a:bodyPr>
          <a:lstStyle/>
          <a:p>
            <a:r>
              <a:rPr lang="da-DK" b="1" dirty="0">
                <a:solidFill>
                  <a:srgbClr val="FF0000"/>
                </a:solidFill>
                <a:latin typeface="Times New Roman"/>
              </a:rPr>
              <a:t>3.5. Devriyelerin Dikkat Etmesi Gereken Hususlar </a:t>
            </a:r>
            <a:endParaRPr lang="da-DK" dirty="0">
              <a:solidFill>
                <a:srgbClr val="FF0000"/>
              </a:solidFill>
              <a:latin typeface="Times New Roman"/>
            </a:endParaRPr>
          </a:p>
          <a:p>
            <a:r>
              <a:rPr lang="nb-NO" dirty="0">
                <a:solidFill>
                  <a:srgbClr val="000000"/>
                </a:solidFill>
                <a:latin typeface="Times New Roman"/>
              </a:rPr>
              <a:t>Özel güvenlik izni verilen yerlerde; </a:t>
            </a:r>
          </a:p>
          <a:p>
            <a:r>
              <a:rPr lang="tr-TR" dirty="0" smtClean="0">
                <a:solidFill>
                  <a:srgbClr val="000000"/>
                </a:solidFill>
                <a:latin typeface="Times New Roman"/>
              </a:rPr>
              <a:t>• </a:t>
            </a:r>
            <a:r>
              <a:rPr lang="tr-TR" dirty="0">
                <a:solidFill>
                  <a:srgbClr val="000000"/>
                </a:solidFill>
                <a:latin typeface="Times New Roman"/>
              </a:rPr>
              <a:t>Devriyeler teçhizatlı ve üniformalı olarak görev yapmalıdır. </a:t>
            </a:r>
          </a:p>
          <a:p>
            <a:r>
              <a:rPr lang="tr-TR" dirty="0">
                <a:solidFill>
                  <a:srgbClr val="000000"/>
                </a:solidFill>
                <a:latin typeface="Times New Roman"/>
              </a:rPr>
              <a:t>• Bölgelerinde görülür şekilde devreye hizmetini yürütmelidir </a:t>
            </a:r>
          </a:p>
          <a:p>
            <a:r>
              <a:rPr lang="tr-TR" dirty="0">
                <a:solidFill>
                  <a:srgbClr val="000000"/>
                </a:solidFill>
                <a:latin typeface="Times New Roman"/>
              </a:rPr>
              <a:t>• Olaylara her an müdahale edecek şekilde dikkatli ve duyarlı olmalıdır. </a:t>
            </a:r>
          </a:p>
          <a:p>
            <a:r>
              <a:rPr lang="tr-TR" dirty="0">
                <a:solidFill>
                  <a:srgbClr val="000000"/>
                </a:solidFill>
                <a:latin typeface="Times New Roman"/>
              </a:rPr>
              <a:t>• Birden fazla devriye varsa birbirleriyle irtibatlı olmalı haberleşme sürekli sağlanmalıdır. </a:t>
            </a:r>
          </a:p>
          <a:p>
            <a:r>
              <a:rPr lang="tr-TR" dirty="0">
                <a:solidFill>
                  <a:srgbClr val="000000"/>
                </a:solidFill>
                <a:latin typeface="Times New Roman"/>
              </a:rPr>
              <a:t>• Genel kolluk ve vatandaşlarla iletişimi çok iyi olmalıdır. </a:t>
            </a:r>
          </a:p>
          <a:p>
            <a:r>
              <a:rPr lang="tr-TR" dirty="0">
                <a:solidFill>
                  <a:srgbClr val="000000"/>
                </a:solidFill>
                <a:latin typeface="Times New Roman"/>
              </a:rPr>
              <a:t>• Devriyeler bölgelerinden izinsiz ayrılmamalıdır. </a:t>
            </a:r>
          </a:p>
          <a:p>
            <a:r>
              <a:rPr lang="tr-TR" dirty="0">
                <a:solidFill>
                  <a:srgbClr val="000000"/>
                </a:solidFill>
                <a:latin typeface="Times New Roman"/>
              </a:rPr>
              <a:t>• Devriye esnasında rutin hareketlerden kaçınılmalı güzergahta ani dönüşler yaparak çevre kontrol altında tutulmalıdır aynı güzergah kullanılmamalıdır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26410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77500" lnSpcReduction="20000"/>
          </a:bodyPr>
          <a:lstStyle/>
          <a:p>
            <a:endParaRPr lang="tr-TR" sz="3600" dirty="0">
              <a:solidFill>
                <a:srgbClr val="000000"/>
              </a:solidFill>
              <a:latin typeface="Symbol"/>
            </a:endParaRPr>
          </a:p>
          <a:p>
            <a:r>
              <a:rPr lang="tr-TR" sz="3400" dirty="0">
                <a:solidFill>
                  <a:srgbClr val="000000"/>
                </a:solidFill>
                <a:latin typeface="Symbol"/>
              </a:rPr>
              <a:t>• </a:t>
            </a:r>
            <a:r>
              <a:rPr lang="tr-TR" sz="3400" dirty="0">
                <a:solidFill>
                  <a:srgbClr val="000000"/>
                </a:solidFill>
                <a:latin typeface="Times New Roman"/>
              </a:rPr>
              <a:t>Görev esnasında </a:t>
            </a:r>
            <a:r>
              <a:rPr lang="tr-TR" sz="3400" dirty="0" smtClean="0">
                <a:solidFill>
                  <a:srgbClr val="000000"/>
                </a:solidFill>
                <a:latin typeface="Times New Roman"/>
              </a:rPr>
              <a:t>aynı </a:t>
            </a:r>
            <a:r>
              <a:rPr lang="tr-TR" sz="3400" dirty="0">
                <a:solidFill>
                  <a:srgbClr val="000000"/>
                </a:solidFill>
                <a:latin typeface="Times New Roman"/>
              </a:rPr>
              <a:t>yerde devamlı durmamalı oturmamalı ve herhangi bir şey yenilip içilmemelidir. </a:t>
            </a:r>
          </a:p>
          <a:p>
            <a:r>
              <a:rPr lang="tr-TR" sz="3400" dirty="0">
                <a:solidFill>
                  <a:srgbClr val="000000"/>
                </a:solidFill>
                <a:latin typeface="Times New Roman"/>
              </a:rPr>
              <a:t>• Kullandığı silah veya teçhizatın bakımlı temiz olmasını dikkat etmelidir. </a:t>
            </a:r>
          </a:p>
          <a:p>
            <a:r>
              <a:rPr lang="tr-TR" sz="3400" dirty="0">
                <a:solidFill>
                  <a:srgbClr val="000000"/>
                </a:solidFill>
                <a:latin typeface="Times New Roman"/>
              </a:rPr>
              <a:t>• Devriyeler disiplinli ve caydırıcı olmalıdır. </a:t>
            </a:r>
          </a:p>
          <a:p>
            <a:r>
              <a:rPr lang="tr-TR" sz="3400" dirty="0">
                <a:solidFill>
                  <a:srgbClr val="000000"/>
                </a:solidFill>
                <a:latin typeface="Times New Roman"/>
              </a:rPr>
              <a:t>• Görev değişiminde varsa silah ve teçhizatını teslim ederek meydana gelen konular hakkında gerekli bilgileri karşılığına </a:t>
            </a:r>
            <a:r>
              <a:rPr lang="tr-TR" sz="3400" dirty="0" smtClean="0">
                <a:solidFill>
                  <a:srgbClr val="000000"/>
                </a:solidFill>
                <a:latin typeface="Times New Roman"/>
              </a:rPr>
              <a:t>iletmelidir</a:t>
            </a:r>
            <a:r>
              <a:rPr lang="tr-TR" sz="3400" dirty="0">
                <a:solidFill>
                  <a:srgbClr val="000000"/>
                </a:solidFill>
                <a:latin typeface="Times New Roman"/>
              </a:rPr>
              <a:t>. </a:t>
            </a:r>
          </a:p>
          <a:p>
            <a:r>
              <a:rPr lang="tr-TR" sz="3400" dirty="0">
                <a:solidFill>
                  <a:srgbClr val="000000"/>
                </a:solidFill>
                <a:latin typeface="Times New Roman"/>
              </a:rPr>
              <a:t>• Varsa </a:t>
            </a:r>
            <a:r>
              <a:rPr lang="tr-TR" sz="3400" dirty="0" smtClean="0">
                <a:solidFill>
                  <a:srgbClr val="000000"/>
                </a:solidFill>
                <a:latin typeface="Times New Roman"/>
              </a:rPr>
              <a:t>telsiz </a:t>
            </a:r>
            <a:r>
              <a:rPr lang="tr-TR" sz="3400" dirty="0">
                <a:solidFill>
                  <a:srgbClr val="000000"/>
                </a:solidFill>
                <a:latin typeface="Times New Roman"/>
              </a:rPr>
              <a:t>muharebesini takip etmeli ve kurallara uygun muharebe yapılmalıdır. </a:t>
            </a:r>
          </a:p>
          <a:p>
            <a:r>
              <a:rPr lang="tr-TR" sz="3400" dirty="0">
                <a:solidFill>
                  <a:srgbClr val="000000"/>
                </a:solidFill>
                <a:latin typeface="Times New Roman"/>
              </a:rPr>
              <a:t>• Devriye görevlisi herhangi bir olayla karşılaştığı zaman daima soğukkanlı </a:t>
            </a:r>
            <a:r>
              <a:rPr lang="tr-TR" sz="3400" dirty="0" smtClean="0">
                <a:solidFill>
                  <a:srgbClr val="000000"/>
                </a:solidFill>
                <a:latin typeface="Times New Roman"/>
              </a:rPr>
              <a:t>olmalı, </a:t>
            </a:r>
            <a:r>
              <a:rPr lang="tr-TR" sz="3400" dirty="0">
                <a:solidFill>
                  <a:srgbClr val="000000"/>
                </a:solidFill>
                <a:latin typeface="Times New Roman"/>
              </a:rPr>
              <a:t>olaya müdahale etmeli ve raporlamalıdır gerektiğinde </a:t>
            </a:r>
            <a:r>
              <a:rPr lang="tr-TR" sz="3400" dirty="0" smtClean="0">
                <a:solidFill>
                  <a:srgbClr val="000000"/>
                </a:solidFill>
                <a:latin typeface="Times New Roman"/>
              </a:rPr>
              <a:t>sorumlulara </a:t>
            </a:r>
            <a:r>
              <a:rPr lang="tr-TR" sz="3400" dirty="0">
                <a:solidFill>
                  <a:srgbClr val="000000"/>
                </a:solidFill>
                <a:latin typeface="Times New Roman"/>
              </a:rPr>
              <a:t>ve genel </a:t>
            </a:r>
            <a:r>
              <a:rPr lang="tr-TR" sz="3400" dirty="0" smtClean="0">
                <a:solidFill>
                  <a:srgbClr val="000000"/>
                </a:solidFill>
                <a:latin typeface="Times New Roman"/>
              </a:rPr>
              <a:t>kolluğa </a:t>
            </a:r>
            <a:r>
              <a:rPr lang="tr-TR" sz="3400" dirty="0">
                <a:solidFill>
                  <a:srgbClr val="000000"/>
                </a:solidFill>
                <a:latin typeface="Times New Roman"/>
              </a:rPr>
              <a:t>bilgi vermelidir. </a:t>
            </a:r>
          </a:p>
          <a:p>
            <a:r>
              <a:rPr lang="tr-TR" sz="3400" dirty="0" smtClean="0">
                <a:solidFill>
                  <a:srgbClr val="000000"/>
                </a:solidFill>
                <a:latin typeface="Times New Roman"/>
              </a:rPr>
              <a:t>• </a:t>
            </a:r>
            <a:r>
              <a:rPr lang="tr-TR" sz="3400" dirty="0">
                <a:solidFill>
                  <a:srgbClr val="000000"/>
                </a:solidFill>
                <a:latin typeface="Times New Roman"/>
              </a:rPr>
              <a:t>Görev Bölgesi’nin tümüne dikkat etmeli bölgenin tamamını kontrol altında bulundurmalıdır.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34</a:t>
            </a:fld>
            <a:endParaRPr lang="tr-TR"/>
          </a:p>
        </p:txBody>
      </p:sp>
    </p:spTree>
    <p:extLst>
      <p:ext uri="{BB962C8B-B14F-4D97-AF65-F5344CB8AC3E}">
        <p14:creationId xmlns:p14="http://schemas.microsoft.com/office/powerpoint/2010/main" val="75910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881286"/>
          </a:xfrm>
        </p:spPr>
        <p:txBody>
          <a:bodyPr>
            <a:normAutofit/>
          </a:bodyPr>
          <a:lstStyle/>
          <a:p>
            <a:r>
              <a:rPr lang="tr-TR" b="1" dirty="0">
                <a:solidFill>
                  <a:srgbClr val="FF0000"/>
                </a:solidFill>
                <a:latin typeface="Times New Roman"/>
              </a:rPr>
              <a:t>3.6. Devriye Öncesi Hazırlık </a:t>
            </a:r>
            <a:endParaRPr lang="tr-TR" dirty="0">
              <a:solidFill>
                <a:srgbClr val="FF0000"/>
              </a:solidFill>
              <a:latin typeface="Times New Roman"/>
            </a:endParaRPr>
          </a:p>
          <a:p>
            <a:r>
              <a:rPr lang="tr-TR" b="1" dirty="0">
                <a:solidFill>
                  <a:srgbClr val="FF0000"/>
                </a:solidFill>
                <a:latin typeface="Times New Roman"/>
              </a:rPr>
              <a:t>3.6.1 Zihinsel Hazırlık </a:t>
            </a:r>
            <a:endParaRPr lang="tr-TR" dirty="0">
              <a:solidFill>
                <a:srgbClr val="FF0000"/>
              </a:solidFill>
              <a:latin typeface="Times New Roman"/>
            </a:endParaRPr>
          </a:p>
          <a:p>
            <a:r>
              <a:rPr lang="tr-TR" dirty="0">
                <a:solidFill>
                  <a:srgbClr val="000000"/>
                </a:solidFill>
                <a:latin typeface="Times New Roman"/>
              </a:rPr>
              <a:t>Görev öncesi devriyenin göreve tam hazır olması görev haricinde yaşanan olumsuzluklardan etkilenmeden muhtemel olaylar karşısında Nasıl davranması gerektiğini düşünerek hazırlık yapmasıdır. </a:t>
            </a:r>
          </a:p>
          <a:p>
            <a:r>
              <a:rPr lang="tr-TR" b="1" dirty="0">
                <a:solidFill>
                  <a:srgbClr val="FF0000"/>
                </a:solidFill>
                <a:latin typeface="Times New Roman"/>
              </a:rPr>
              <a:t>3.6.2. Fiziksel Hazırlık </a:t>
            </a:r>
            <a:endParaRPr lang="tr-TR" dirty="0">
              <a:solidFill>
                <a:srgbClr val="FF0000"/>
              </a:solidFill>
              <a:latin typeface="Times New Roman"/>
            </a:endParaRPr>
          </a:p>
          <a:p>
            <a:r>
              <a:rPr lang="tr-TR" dirty="0">
                <a:solidFill>
                  <a:srgbClr val="000000"/>
                </a:solidFill>
                <a:latin typeface="Times New Roman"/>
              </a:rPr>
              <a:t>Devriye esnasında özel güvenlik görevlisinin fiziki görünümü çok </a:t>
            </a:r>
            <a:r>
              <a:rPr lang="tr-TR" dirty="0" smtClean="0">
                <a:solidFill>
                  <a:srgbClr val="000000"/>
                </a:solidFill>
                <a:latin typeface="Times New Roman"/>
              </a:rPr>
              <a:t>önemlidir. </a:t>
            </a:r>
            <a:r>
              <a:rPr lang="tr-TR" dirty="0">
                <a:solidFill>
                  <a:srgbClr val="000000"/>
                </a:solidFill>
                <a:latin typeface="Times New Roman"/>
              </a:rPr>
              <a:t>Bu nedenle üniforma ve kullanacağı silah veya teçhizatı temiz bakımlı ve sağlam </a:t>
            </a:r>
            <a:r>
              <a:rPr lang="tr-TR" dirty="0" smtClean="0">
                <a:solidFill>
                  <a:srgbClr val="000000"/>
                </a:solidFill>
                <a:latin typeface="Times New Roman"/>
              </a:rPr>
              <a:t>olmalıdır. </a:t>
            </a:r>
            <a:r>
              <a:rPr lang="tr-TR" dirty="0">
                <a:solidFill>
                  <a:srgbClr val="000000"/>
                </a:solidFill>
                <a:latin typeface="Times New Roman"/>
              </a:rPr>
              <a:t>arızalı çalışmayan araç-gereç ve malzemelerle devriye görevini çıkmamalı bu konuda gerekli hazırlıklar yapılmalıdır. </a:t>
            </a:r>
          </a:p>
          <a:p>
            <a:r>
              <a:rPr lang="tr-TR" b="1" dirty="0">
                <a:solidFill>
                  <a:srgbClr val="FF0000"/>
                </a:solidFill>
                <a:latin typeface="Times New Roman"/>
              </a:rPr>
              <a:t>3.6.3. Psikolojik Hazırlık </a:t>
            </a:r>
            <a:endParaRPr lang="tr-TR" dirty="0">
              <a:solidFill>
                <a:srgbClr val="FF0000"/>
              </a:solidFill>
              <a:latin typeface="Times New Roman"/>
            </a:endParaRPr>
          </a:p>
          <a:p>
            <a:r>
              <a:rPr lang="tr-TR" dirty="0">
                <a:solidFill>
                  <a:srgbClr val="000000"/>
                </a:solidFill>
                <a:latin typeface="Times New Roman"/>
              </a:rPr>
              <a:t>Devriye öncesi görev alanını ve alan içerisinde bulunan bina işyeri kurum kuruluş personeli ve vatandaşlarla ilgili bilgi edinerek fikren ve Ruhen göreve hazırlanmalıdır.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35</a:t>
            </a:fld>
            <a:endParaRPr lang="tr-TR"/>
          </a:p>
        </p:txBody>
      </p:sp>
    </p:spTree>
    <p:extLst>
      <p:ext uri="{BB962C8B-B14F-4D97-AF65-F5344CB8AC3E}">
        <p14:creationId xmlns:p14="http://schemas.microsoft.com/office/powerpoint/2010/main" val="3514326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401080" cy="6215106"/>
          </a:xfrm>
        </p:spPr>
        <p:txBody>
          <a:bodyPr>
            <a:normAutofit fontScale="55000" lnSpcReduction="20000"/>
          </a:bodyPr>
          <a:lstStyle/>
          <a:p>
            <a:r>
              <a:rPr lang="tr-TR" sz="3800" b="1" dirty="0">
                <a:solidFill>
                  <a:srgbClr val="FF0000"/>
                </a:solidFill>
                <a:latin typeface="Times New Roman"/>
              </a:rPr>
              <a:t>3.7. Devriyenin kullanacağı Silah, Teçhizat ve Malzemeler </a:t>
            </a:r>
            <a:endParaRPr lang="tr-TR" sz="3800" dirty="0">
              <a:solidFill>
                <a:srgbClr val="FF0000"/>
              </a:solidFill>
              <a:latin typeface="Times New Roman"/>
            </a:endParaRPr>
          </a:p>
          <a:p>
            <a:r>
              <a:rPr lang="tr-TR" sz="3800" dirty="0">
                <a:solidFill>
                  <a:srgbClr val="000000"/>
                </a:solidFill>
                <a:latin typeface="Times New Roman"/>
              </a:rPr>
              <a:t>Kelepçe- cop - el feneri – kalem- Not Defteri - haberleşme cihazları ( telsiz düdük gibi) - silah (silah taşıma / bulundurma belgesi olan) - el </a:t>
            </a:r>
            <a:r>
              <a:rPr lang="tr-TR" sz="3800" dirty="0" err="1">
                <a:solidFill>
                  <a:srgbClr val="000000"/>
                </a:solidFill>
                <a:latin typeface="Times New Roman"/>
              </a:rPr>
              <a:t>dedektörü</a:t>
            </a:r>
            <a:r>
              <a:rPr lang="tr-TR" sz="3800" dirty="0">
                <a:solidFill>
                  <a:srgbClr val="000000"/>
                </a:solidFill>
                <a:latin typeface="Times New Roman"/>
              </a:rPr>
              <a:t>- Balistik yelek (hassas yerler için) vb. </a:t>
            </a:r>
          </a:p>
          <a:p>
            <a:endParaRPr lang="tr-TR" sz="3800" b="1" dirty="0" smtClean="0">
              <a:solidFill>
                <a:srgbClr val="FF0000"/>
              </a:solidFill>
              <a:latin typeface="Times New Roman"/>
            </a:endParaRPr>
          </a:p>
          <a:p>
            <a:r>
              <a:rPr lang="tr-TR" sz="3800" b="1" dirty="0" smtClean="0">
                <a:solidFill>
                  <a:srgbClr val="FF0000"/>
                </a:solidFill>
                <a:latin typeface="Times New Roman"/>
              </a:rPr>
              <a:t>3.8</a:t>
            </a:r>
            <a:r>
              <a:rPr lang="tr-TR" sz="3800" b="1" dirty="0">
                <a:solidFill>
                  <a:srgbClr val="FF0000"/>
                </a:solidFill>
                <a:latin typeface="Times New Roman"/>
              </a:rPr>
              <a:t>. Devriyenin Görevleri </a:t>
            </a:r>
            <a:endParaRPr lang="tr-TR" sz="3800" dirty="0">
              <a:solidFill>
                <a:srgbClr val="FF0000"/>
              </a:solidFill>
              <a:latin typeface="Times New Roman"/>
            </a:endParaRPr>
          </a:p>
          <a:p>
            <a:r>
              <a:rPr lang="tr-TR" sz="3800" b="1" dirty="0">
                <a:solidFill>
                  <a:srgbClr val="FF0000"/>
                </a:solidFill>
                <a:latin typeface="Times New Roman"/>
              </a:rPr>
              <a:t>3.8.1. Önleyici Görevleri </a:t>
            </a:r>
            <a:endParaRPr lang="tr-TR" sz="3800" dirty="0">
              <a:solidFill>
                <a:srgbClr val="FF0000"/>
              </a:solidFill>
              <a:latin typeface="Times New Roman"/>
            </a:endParaRPr>
          </a:p>
          <a:p>
            <a:r>
              <a:rPr lang="tr-TR" sz="3800" dirty="0">
                <a:solidFill>
                  <a:srgbClr val="000000"/>
                </a:solidFill>
                <a:latin typeface="Times New Roman"/>
              </a:rPr>
              <a:t>Özel güvenlik izni verilen yerlerde şüpheli şahıslara karşı caydırmaya yönelik ve güven ortamını oluşturmayı hedefleyen faaliyetlerdir. </a:t>
            </a:r>
          </a:p>
          <a:p>
            <a:r>
              <a:rPr lang="tr-TR" sz="3800" dirty="0">
                <a:solidFill>
                  <a:srgbClr val="000000"/>
                </a:solidFill>
                <a:latin typeface="Times New Roman"/>
              </a:rPr>
              <a:t>• Suç işlenmesini önleme </a:t>
            </a:r>
          </a:p>
          <a:p>
            <a:r>
              <a:rPr lang="tr-TR" sz="3800" dirty="0">
                <a:solidFill>
                  <a:srgbClr val="000000"/>
                </a:solidFill>
                <a:latin typeface="Times New Roman"/>
              </a:rPr>
              <a:t>• Görev alanı içerisinde bulunan kişilerin can ve mal güvenliğini sağlama </a:t>
            </a:r>
            <a:endParaRPr lang="tr-TR" sz="3800" dirty="0">
              <a:solidFill>
                <a:srgbClr val="000000"/>
              </a:solidFill>
              <a:latin typeface="Symbol"/>
            </a:endParaRPr>
          </a:p>
          <a:p>
            <a:r>
              <a:rPr lang="tr-TR" sz="3800" dirty="0">
                <a:solidFill>
                  <a:srgbClr val="000000"/>
                </a:solidFill>
                <a:latin typeface="Symbol"/>
              </a:rPr>
              <a:t>• </a:t>
            </a:r>
            <a:r>
              <a:rPr lang="tr-TR" sz="3800" dirty="0">
                <a:solidFill>
                  <a:srgbClr val="000000"/>
                </a:solidFill>
                <a:latin typeface="Times New Roman"/>
              </a:rPr>
              <a:t>Toplantı konser spor müsabakası sahne gösterileri ve benzeri etkinlikler ile cenaze ve düğün törenlerinde devriye oluşturulmuş ise kimlik sorma </a:t>
            </a:r>
          </a:p>
          <a:p>
            <a:r>
              <a:rPr lang="tr-TR" sz="3800" dirty="0">
                <a:solidFill>
                  <a:srgbClr val="000000"/>
                </a:solidFill>
                <a:latin typeface="Times New Roman"/>
              </a:rPr>
              <a:t>• Hava Meydanı Liman gar istasyon ve terminal gibi toplu ulaşım tesislerinde devriye oluşturulmuş ise kimlik sorma </a:t>
            </a:r>
          </a:p>
          <a:p>
            <a:r>
              <a:rPr lang="tr-TR" sz="3800" dirty="0">
                <a:solidFill>
                  <a:srgbClr val="000000"/>
                </a:solidFill>
                <a:latin typeface="Times New Roman"/>
              </a:rPr>
              <a:t>• Kişinin vücudu veya sağlığı bakımından mevcut bir Tehlikenin korunması amacıyla yakalama. </a:t>
            </a: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36</a:t>
            </a:fld>
            <a:endParaRPr lang="tr-TR"/>
          </a:p>
        </p:txBody>
      </p:sp>
    </p:spTree>
    <p:extLst>
      <p:ext uri="{BB962C8B-B14F-4D97-AF65-F5344CB8AC3E}">
        <p14:creationId xmlns:p14="http://schemas.microsoft.com/office/powerpoint/2010/main" val="2833993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3.8.2. Koruyucu Görevler </a:t>
            </a:r>
            <a:endParaRPr lang="tr-TR" dirty="0">
              <a:solidFill>
                <a:srgbClr val="FF0000"/>
              </a:solidFill>
              <a:latin typeface="Times New Roman"/>
            </a:endParaRPr>
          </a:p>
          <a:p>
            <a:r>
              <a:rPr lang="tr-TR" dirty="0">
                <a:solidFill>
                  <a:srgbClr val="000000"/>
                </a:solidFill>
                <a:latin typeface="Times New Roman"/>
              </a:rPr>
              <a:t>Özel güvenlik izni verilen yerlerde vatandaşın can ve mal emniyetinin korunması bina tesis Ve işyeri gibi yerlere yönelik koruyucu tedbir alma faaliyetleridir. </a:t>
            </a:r>
          </a:p>
          <a:p>
            <a:r>
              <a:rPr lang="tr-TR" dirty="0">
                <a:solidFill>
                  <a:srgbClr val="000000"/>
                </a:solidFill>
                <a:latin typeface="Times New Roman"/>
              </a:rPr>
              <a:t>• Genel kolluk kuvvetlerine derhal bildirmek şartıyla aramalar sırasında suç teşkil eden veya delil olabilecek ya da suç teşkil etmemekle birlikte tehlike doğurabilecek eşyayı emanete </a:t>
            </a:r>
            <a:r>
              <a:rPr lang="tr-TR" dirty="0" smtClean="0">
                <a:solidFill>
                  <a:srgbClr val="000000"/>
                </a:solidFill>
                <a:latin typeface="Times New Roman"/>
              </a:rPr>
              <a:t>alma. </a:t>
            </a:r>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37</a:t>
            </a:fld>
            <a:endParaRPr lang="tr-TR"/>
          </a:p>
        </p:txBody>
      </p:sp>
    </p:spTree>
    <p:extLst>
      <p:ext uri="{BB962C8B-B14F-4D97-AF65-F5344CB8AC3E}">
        <p14:creationId xmlns:p14="http://schemas.microsoft.com/office/powerpoint/2010/main" val="3590485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latin typeface="Times New Roman"/>
              </a:rPr>
              <a:t>3.8.3. Yardım Görevleri </a:t>
            </a:r>
            <a:endParaRPr lang="tr-TR" dirty="0">
              <a:solidFill>
                <a:srgbClr val="FF0000"/>
              </a:solidFill>
              <a:latin typeface="Times New Roman"/>
            </a:endParaRPr>
          </a:p>
          <a:p>
            <a:r>
              <a:rPr lang="tr-TR" dirty="0">
                <a:solidFill>
                  <a:srgbClr val="000000"/>
                </a:solidFill>
                <a:latin typeface="Times New Roman"/>
              </a:rPr>
              <a:t>Özel güvenlik izni verilen yerlerde yardım isteyen aciz ve ihtiyaç sahibi kişiler ile doğal afetlerde yardım istenmesi durumunda ve olay yerinde genel kolluğun talebi halinde yardım etme faaliyetidir. </a:t>
            </a:r>
          </a:p>
          <a:p>
            <a:r>
              <a:rPr lang="tr-TR" dirty="0">
                <a:solidFill>
                  <a:srgbClr val="000000"/>
                </a:solidFill>
                <a:latin typeface="Times New Roman"/>
              </a:rPr>
              <a:t>• Devriye görevlileri ilk yardım konusunda bilgili olmalıdır. </a:t>
            </a:r>
          </a:p>
          <a:p>
            <a:r>
              <a:rPr lang="tr-TR" dirty="0">
                <a:solidFill>
                  <a:srgbClr val="000000"/>
                </a:solidFill>
                <a:latin typeface="Times New Roman"/>
              </a:rPr>
              <a:t>• Yaşlı çocuk ve acil durumda olan kişilere yardım ederek gerekli hallerde genel kolluğa Bilgi vererek ilgili kurum ve kuruluşlara teslimini sağlamalıdır. </a:t>
            </a:r>
          </a:p>
          <a:p>
            <a:r>
              <a:rPr lang="tr-TR" dirty="0">
                <a:solidFill>
                  <a:srgbClr val="000000"/>
                </a:solidFill>
                <a:latin typeface="Times New Roman"/>
              </a:rPr>
              <a:t>• Yangın deprem gibi afet durumlarında ve İmdat istenmesi halinde görev alanındaki işyeri ve konutlara girmelidir. </a:t>
            </a:r>
          </a:p>
          <a:p>
            <a:r>
              <a:rPr lang="tr-TR" dirty="0">
                <a:solidFill>
                  <a:srgbClr val="000000"/>
                </a:solidFill>
                <a:latin typeface="Times New Roman"/>
              </a:rPr>
              <a:t>• Genel kolluğun olaya el koymasından itibaren araştırma ve delil toplama faaliyetlerine genel kolluğun talebi halinde yardımcı olmalıdır.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38</a:t>
            </a:fld>
            <a:endParaRPr lang="tr-TR"/>
          </a:p>
        </p:txBody>
      </p:sp>
    </p:spTree>
    <p:extLst>
      <p:ext uri="{BB962C8B-B14F-4D97-AF65-F5344CB8AC3E}">
        <p14:creationId xmlns:p14="http://schemas.microsoft.com/office/powerpoint/2010/main" val="3187425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endParaRPr lang="tr-TR" b="1" dirty="0" smtClean="0">
              <a:solidFill>
                <a:srgbClr val="FF0000"/>
              </a:solidFill>
              <a:latin typeface="Times New Roman"/>
            </a:endParaRPr>
          </a:p>
          <a:p>
            <a:r>
              <a:rPr lang="tr-TR" b="1" dirty="0" smtClean="0">
                <a:solidFill>
                  <a:srgbClr val="FF0000"/>
                </a:solidFill>
                <a:latin typeface="Times New Roman"/>
              </a:rPr>
              <a:t>3.8.4</a:t>
            </a:r>
            <a:r>
              <a:rPr lang="tr-TR" b="1" dirty="0">
                <a:solidFill>
                  <a:srgbClr val="FF0000"/>
                </a:solidFill>
                <a:latin typeface="Times New Roman"/>
              </a:rPr>
              <a:t>. Adli Görevler </a:t>
            </a:r>
            <a:endParaRPr lang="tr-TR" dirty="0">
              <a:solidFill>
                <a:srgbClr val="FF0000"/>
              </a:solidFill>
              <a:latin typeface="Times New Roman"/>
            </a:endParaRPr>
          </a:p>
          <a:p>
            <a:r>
              <a:rPr lang="tr-TR" dirty="0">
                <a:solidFill>
                  <a:srgbClr val="000000"/>
                </a:solidFill>
                <a:latin typeface="Times New Roman"/>
              </a:rPr>
              <a:t>Özel güvenlik izni verilen yerlerde adli olaylara ait görevlerin yerine getirilmesidir. </a:t>
            </a:r>
          </a:p>
          <a:p>
            <a:r>
              <a:rPr lang="tr-TR" dirty="0">
                <a:solidFill>
                  <a:srgbClr val="000000"/>
                </a:solidFill>
                <a:latin typeface="Times New Roman"/>
              </a:rPr>
              <a:t>• Ceza muhakemesi kanununun 90. maddesine göre yakalama, </a:t>
            </a:r>
          </a:p>
          <a:p>
            <a:r>
              <a:rPr lang="tr-TR" dirty="0">
                <a:solidFill>
                  <a:srgbClr val="000000"/>
                </a:solidFill>
                <a:latin typeface="Times New Roman"/>
              </a:rPr>
              <a:t>• Görev alanında haklarında yakalama emri veya mahkumiyet kararı bulunan kişileri yakalama ve arama, </a:t>
            </a:r>
          </a:p>
          <a:p>
            <a:r>
              <a:rPr lang="tr-TR" dirty="0" smtClean="0">
                <a:solidFill>
                  <a:srgbClr val="000000"/>
                </a:solidFill>
                <a:latin typeface="Times New Roman"/>
              </a:rPr>
              <a:t> </a:t>
            </a:r>
            <a:r>
              <a:rPr lang="tr-TR" dirty="0">
                <a:solidFill>
                  <a:srgbClr val="000000"/>
                </a:solidFill>
                <a:latin typeface="Times New Roman"/>
              </a:rPr>
              <a:t>Olay yerini ve delilleri koruma Bu amaçla ceza muhakemesi kanununun 168 maddesine göre yakalama (yakalama mene dönüşmüştür.),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39</a:t>
            </a:fld>
            <a:endParaRPr lang="tr-TR"/>
          </a:p>
        </p:txBody>
      </p:sp>
    </p:spTree>
    <p:extLst>
      <p:ext uri="{BB962C8B-B14F-4D97-AF65-F5344CB8AC3E}">
        <p14:creationId xmlns:p14="http://schemas.microsoft.com/office/powerpoint/2010/main" val="369539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72560" cy="6215106"/>
          </a:xfrm>
        </p:spPr>
        <p:txBody>
          <a:bodyPr>
            <a:normAutofit fontScale="55000" lnSpcReduction="20000"/>
          </a:bodyPr>
          <a:lstStyle/>
          <a:p>
            <a:endParaRPr lang="tr-TR" sz="3600" dirty="0">
              <a:solidFill>
                <a:srgbClr val="000000"/>
              </a:solidFill>
              <a:latin typeface="Times New Roman"/>
            </a:endParaRPr>
          </a:p>
          <a:p>
            <a:r>
              <a:rPr lang="tr-TR" sz="5100" dirty="0">
                <a:solidFill>
                  <a:srgbClr val="000000"/>
                </a:solidFill>
                <a:latin typeface="Times New Roman"/>
              </a:rPr>
              <a:t> </a:t>
            </a:r>
            <a:r>
              <a:rPr lang="tr-TR" sz="5100" b="1" dirty="0">
                <a:solidFill>
                  <a:srgbClr val="FF0000"/>
                </a:solidFill>
                <a:latin typeface="Times New Roman"/>
              </a:rPr>
              <a:t>Tehlike</a:t>
            </a:r>
            <a:r>
              <a:rPr lang="tr-TR" sz="5100" b="1" dirty="0">
                <a:solidFill>
                  <a:srgbClr val="000000"/>
                </a:solidFill>
                <a:latin typeface="Times New Roman"/>
              </a:rPr>
              <a:t> </a:t>
            </a:r>
            <a:r>
              <a:rPr lang="tr-TR" sz="5100" dirty="0">
                <a:solidFill>
                  <a:srgbClr val="000000"/>
                </a:solidFill>
                <a:latin typeface="Times New Roman"/>
              </a:rPr>
              <a:t>kişi tesis veya binaya içeriden ya da dışarıdan gelebilecek çalışanları ve korunan yere etkileyebilecek zarar kayıp verme durumudur. </a:t>
            </a:r>
          </a:p>
          <a:p>
            <a:r>
              <a:rPr lang="tr-TR" sz="5100" b="1" dirty="0">
                <a:solidFill>
                  <a:srgbClr val="FF0000"/>
                </a:solidFill>
                <a:latin typeface="Times New Roman"/>
              </a:rPr>
              <a:t>Risk: </a:t>
            </a:r>
            <a:r>
              <a:rPr lang="tr-TR" sz="5100" dirty="0">
                <a:solidFill>
                  <a:srgbClr val="000000"/>
                </a:solidFill>
                <a:latin typeface="Times New Roman"/>
              </a:rPr>
              <a:t>tehlikeden kaynaklı zarar/ kayıp meydana gelme ihtimalini ifade eder. </a:t>
            </a:r>
          </a:p>
          <a:p>
            <a:endParaRPr lang="tr-TR" sz="5100" b="1" dirty="0" smtClean="0">
              <a:solidFill>
                <a:srgbClr val="FF0000"/>
              </a:solidFill>
              <a:latin typeface="Times New Roman"/>
            </a:endParaRPr>
          </a:p>
          <a:p>
            <a:r>
              <a:rPr lang="tr-TR" sz="5100" b="1" dirty="0" smtClean="0">
                <a:solidFill>
                  <a:srgbClr val="FF0000"/>
                </a:solidFill>
                <a:latin typeface="Times New Roman"/>
              </a:rPr>
              <a:t>1.1Risk </a:t>
            </a:r>
            <a:r>
              <a:rPr lang="tr-TR" sz="5100" b="1" dirty="0">
                <a:solidFill>
                  <a:srgbClr val="FF0000"/>
                </a:solidFill>
                <a:latin typeface="Times New Roman"/>
              </a:rPr>
              <a:t>Analizi aşamaları </a:t>
            </a:r>
            <a:endParaRPr lang="tr-TR" sz="5100" dirty="0">
              <a:solidFill>
                <a:srgbClr val="FF0000"/>
              </a:solidFill>
              <a:latin typeface="Times New Roman"/>
            </a:endParaRPr>
          </a:p>
          <a:p>
            <a:r>
              <a:rPr lang="tr-TR" sz="5100" dirty="0">
                <a:solidFill>
                  <a:srgbClr val="000000"/>
                </a:solidFill>
                <a:latin typeface="Times New Roman"/>
              </a:rPr>
              <a:t>• Riskler önceden belirlenir </a:t>
            </a:r>
          </a:p>
          <a:p>
            <a:r>
              <a:rPr lang="tr-TR" sz="5100" dirty="0">
                <a:solidFill>
                  <a:srgbClr val="000000"/>
                </a:solidFill>
                <a:latin typeface="Times New Roman"/>
              </a:rPr>
              <a:t>• Tespiti yapılan riskler değerlendirilir </a:t>
            </a:r>
          </a:p>
          <a:p>
            <a:r>
              <a:rPr lang="tr-TR" sz="5100" dirty="0">
                <a:solidFill>
                  <a:srgbClr val="000000"/>
                </a:solidFill>
                <a:latin typeface="Times New Roman"/>
              </a:rPr>
              <a:t>• Önem sırasına göre kontrol altına alınır </a:t>
            </a:r>
          </a:p>
          <a:p>
            <a:endParaRPr lang="tr-TR" sz="5100" dirty="0">
              <a:solidFill>
                <a:srgbClr val="000000"/>
              </a:solidFill>
              <a:latin typeface="Times New Roman"/>
            </a:endParaRPr>
          </a:p>
          <a:p>
            <a:r>
              <a:rPr lang="tr-TR" sz="5100" b="1" dirty="0">
                <a:solidFill>
                  <a:srgbClr val="FF0000"/>
                </a:solidFill>
                <a:latin typeface="Times New Roman"/>
              </a:rPr>
              <a:t>1.2 Güvenlik Planlaması </a:t>
            </a:r>
            <a:endParaRPr lang="tr-TR" sz="5100" dirty="0">
              <a:solidFill>
                <a:srgbClr val="FF0000"/>
              </a:solidFill>
              <a:latin typeface="Times New Roman"/>
            </a:endParaRPr>
          </a:p>
          <a:p>
            <a:r>
              <a:rPr lang="tr-TR" sz="5100" dirty="0">
                <a:solidFill>
                  <a:srgbClr val="000000"/>
                </a:solidFill>
                <a:latin typeface="Times New Roman"/>
              </a:rPr>
              <a:t>Güvenlik planlaması risklerin tespit edilmesi ve </a:t>
            </a:r>
            <a:r>
              <a:rPr lang="tr-TR" sz="5100" dirty="0" smtClean="0">
                <a:solidFill>
                  <a:srgbClr val="000000"/>
                </a:solidFill>
                <a:latin typeface="Times New Roman"/>
              </a:rPr>
              <a:t>değerlendirilmesi </a:t>
            </a:r>
            <a:r>
              <a:rPr lang="tr-TR" sz="5100" dirty="0">
                <a:solidFill>
                  <a:srgbClr val="000000"/>
                </a:solidFill>
                <a:latin typeface="Times New Roman"/>
              </a:rPr>
              <a:t>sonucunda korunan yerin iç ve dış tehditlerden korunması amacıyla her türlü tedbirlerin alınmasıdır </a:t>
            </a:r>
            <a:r>
              <a:rPr lang="tr-TR" sz="5100" dirty="0" smtClean="0">
                <a:solidFill>
                  <a:srgbClr val="000000"/>
                </a:solidFill>
                <a:latin typeface="Times New Roman"/>
              </a:rPr>
              <a:t>.</a:t>
            </a:r>
            <a:endParaRPr lang="tr-TR" sz="51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3992414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3.9. Düdük İşaretleri </a:t>
            </a:r>
            <a:endParaRPr lang="tr-TR" dirty="0">
              <a:solidFill>
                <a:srgbClr val="FF0000"/>
              </a:solidFill>
              <a:latin typeface="Times New Roman"/>
            </a:endParaRPr>
          </a:p>
          <a:p>
            <a:r>
              <a:rPr lang="tr-TR" sz="2000" b="1" dirty="0">
                <a:solidFill>
                  <a:srgbClr val="000000"/>
                </a:solidFill>
                <a:latin typeface="Times New Roman"/>
              </a:rPr>
              <a:t>( polisin merasim ve topluluklardaki rolüne ve polis karakolları teşkilatlanmasına dair talimatname madde 164) </a:t>
            </a:r>
            <a:endParaRPr lang="tr-TR" sz="2000" dirty="0">
              <a:solidFill>
                <a:srgbClr val="000000"/>
              </a:solidFill>
              <a:latin typeface="Times New Roman"/>
            </a:endParaRPr>
          </a:p>
          <a:p>
            <a:endParaRPr lang="tr-TR" sz="2000" dirty="0">
              <a:solidFill>
                <a:srgbClr val="000000"/>
              </a:solidFill>
              <a:latin typeface="Times New Roman"/>
            </a:endParaRPr>
          </a:p>
          <a:p>
            <a:r>
              <a:rPr lang="tr-TR" dirty="0">
                <a:solidFill>
                  <a:srgbClr val="000000"/>
                </a:solidFill>
                <a:latin typeface="Times New Roman"/>
              </a:rPr>
              <a:t>A. Tek düdük yoklama içindir işiten yerini belli etmek için bu </a:t>
            </a:r>
            <a:r>
              <a:rPr lang="tr-TR" dirty="0" smtClean="0">
                <a:solidFill>
                  <a:srgbClr val="000000"/>
                </a:solidFill>
                <a:latin typeface="Times New Roman"/>
              </a:rPr>
              <a:t>işarete </a:t>
            </a:r>
            <a:r>
              <a:rPr lang="tr-TR" dirty="0">
                <a:solidFill>
                  <a:srgbClr val="000000"/>
                </a:solidFill>
                <a:latin typeface="Times New Roman"/>
              </a:rPr>
              <a:t>aynı suretle mukabele eder </a:t>
            </a:r>
          </a:p>
          <a:p>
            <a:endParaRPr lang="tr-TR" dirty="0" smtClean="0">
              <a:solidFill>
                <a:srgbClr val="000000"/>
              </a:solidFill>
              <a:latin typeface="Times New Roman"/>
            </a:endParaRPr>
          </a:p>
          <a:p>
            <a:r>
              <a:rPr lang="tr-TR" dirty="0" smtClean="0">
                <a:solidFill>
                  <a:srgbClr val="000000"/>
                </a:solidFill>
                <a:latin typeface="Times New Roman"/>
              </a:rPr>
              <a:t>B</a:t>
            </a:r>
            <a:r>
              <a:rPr lang="tr-TR" dirty="0">
                <a:solidFill>
                  <a:srgbClr val="000000"/>
                </a:solidFill>
                <a:latin typeface="Times New Roman"/>
              </a:rPr>
              <a:t>. </a:t>
            </a:r>
            <a:r>
              <a:rPr lang="tr-TR" dirty="0" smtClean="0">
                <a:solidFill>
                  <a:srgbClr val="000000"/>
                </a:solidFill>
                <a:latin typeface="Times New Roman"/>
              </a:rPr>
              <a:t>Birbirini </a:t>
            </a:r>
            <a:r>
              <a:rPr lang="tr-TR" dirty="0">
                <a:solidFill>
                  <a:srgbClr val="000000"/>
                </a:solidFill>
                <a:latin typeface="Times New Roman"/>
              </a:rPr>
              <a:t>müteakip iki düdük daveti </a:t>
            </a:r>
            <a:r>
              <a:rPr lang="tr-TR" dirty="0" smtClean="0">
                <a:solidFill>
                  <a:srgbClr val="000000"/>
                </a:solidFill>
                <a:latin typeface="Times New Roman"/>
              </a:rPr>
              <a:t>işaretidir, </a:t>
            </a:r>
            <a:r>
              <a:rPr lang="tr-TR" dirty="0">
                <a:solidFill>
                  <a:srgbClr val="000000"/>
                </a:solidFill>
                <a:latin typeface="Times New Roman"/>
              </a:rPr>
              <a:t>işiten aynı suretle mukabele etmek ile beraber derhal davete icabet edecektir. </a:t>
            </a:r>
          </a:p>
          <a:p>
            <a:endParaRPr lang="tr-TR" dirty="0" smtClean="0">
              <a:solidFill>
                <a:srgbClr val="000000"/>
              </a:solidFill>
              <a:latin typeface="Times New Roman"/>
            </a:endParaRPr>
          </a:p>
          <a:p>
            <a:r>
              <a:rPr lang="tr-TR" dirty="0" smtClean="0">
                <a:solidFill>
                  <a:srgbClr val="000000"/>
                </a:solidFill>
                <a:latin typeface="Times New Roman"/>
              </a:rPr>
              <a:t>C</a:t>
            </a:r>
            <a:r>
              <a:rPr lang="tr-TR" dirty="0">
                <a:solidFill>
                  <a:srgbClr val="000000"/>
                </a:solidFill>
                <a:latin typeface="Times New Roman"/>
              </a:rPr>
              <a:t>. Birbiri ardınca ve sürekli bir surette çalınan düdük sesleri İmdat istendiğine delalet eder imdada koşanlar da bu işaret ile geliyorum manasında olarak kesik ve kısa fasılalı 3 düdük sesi ile mukabele eder.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40</a:t>
            </a:fld>
            <a:endParaRPr lang="tr-TR"/>
          </a:p>
        </p:txBody>
      </p:sp>
    </p:spTree>
    <p:extLst>
      <p:ext uri="{BB962C8B-B14F-4D97-AF65-F5344CB8AC3E}">
        <p14:creationId xmlns:p14="http://schemas.microsoft.com/office/powerpoint/2010/main" val="2021864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4. NOKTA HİZMETLERİ </a:t>
            </a:r>
            <a:endParaRPr lang="tr-TR" dirty="0">
              <a:solidFill>
                <a:srgbClr val="FF0000"/>
              </a:solidFill>
              <a:latin typeface="Times New Roman"/>
            </a:endParaRPr>
          </a:p>
          <a:p>
            <a:r>
              <a:rPr lang="tr-TR" b="1" dirty="0">
                <a:solidFill>
                  <a:srgbClr val="FF0000"/>
                </a:solidFill>
                <a:latin typeface="Times New Roman"/>
              </a:rPr>
              <a:t>4.1. Nokta </a:t>
            </a:r>
            <a:endParaRPr lang="tr-TR" dirty="0">
              <a:solidFill>
                <a:srgbClr val="FF0000"/>
              </a:solidFill>
              <a:latin typeface="Times New Roman"/>
            </a:endParaRPr>
          </a:p>
          <a:p>
            <a:r>
              <a:rPr lang="tr-TR" dirty="0">
                <a:solidFill>
                  <a:srgbClr val="000000"/>
                </a:solidFill>
                <a:latin typeface="Times New Roman"/>
              </a:rPr>
              <a:t>Özel güvenlik izni verilen </a:t>
            </a:r>
            <a:r>
              <a:rPr lang="tr-TR" dirty="0" smtClean="0">
                <a:solidFill>
                  <a:srgbClr val="000000"/>
                </a:solidFill>
                <a:latin typeface="Times New Roman"/>
              </a:rPr>
              <a:t>yerlerde, yönetici, </a:t>
            </a:r>
            <a:r>
              <a:rPr lang="tr-TR" dirty="0">
                <a:solidFill>
                  <a:srgbClr val="000000"/>
                </a:solidFill>
                <a:latin typeface="Times New Roman"/>
              </a:rPr>
              <a:t>özel güvenlik </a:t>
            </a:r>
            <a:r>
              <a:rPr lang="tr-TR" dirty="0" smtClean="0">
                <a:solidFill>
                  <a:srgbClr val="000000"/>
                </a:solidFill>
                <a:latin typeface="Times New Roman"/>
              </a:rPr>
              <a:t>sorumlusu, </a:t>
            </a:r>
            <a:r>
              <a:rPr lang="tr-TR" dirty="0">
                <a:solidFill>
                  <a:srgbClr val="000000"/>
                </a:solidFill>
                <a:latin typeface="Times New Roman"/>
              </a:rPr>
              <a:t>kişi kurum veya kuruluşların yetkilileri tarafından özel güvenlik hizmeti alan yer ve kişiyi korumak veya bulunduğu tesisin hassas bölgelerine yapılabilecek saldırıyı önlemek amacıyla belirli yerlerde sürekli veya geçici olarak kurulan ve özel güvenlik görevlisinin görevlendirildiği yerdir. </a:t>
            </a:r>
          </a:p>
          <a:p>
            <a:r>
              <a:rPr lang="tr-TR" dirty="0" smtClean="0">
                <a:solidFill>
                  <a:srgbClr val="000000"/>
                </a:solidFill>
                <a:latin typeface="Times New Roman"/>
              </a:rPr>
              <a:t>Buralarda </a:t>
            </a:r>
            <a:r>
              <a:rPr lang="tr-TR" dirty="0">
                <a:solidFill>
                  <a:srgbClr val="000000"/>
                </a:solidFill>
                <a:latin typeface="Times New Roman"/>
              </a:rPr>
              <a:t>görev yapan üniformalı görevlilere de nokta görevlisi denir. Nokta hizmetleri önleyici bir görevidir. İdeal nöbet kabini 2 x 2 m edatındadır.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41</a:t>
            </a:fld>
            <a:endParaRPr lang="tr-TR"/>
          </a:p>
        </p:txBody>
      </p:sp>
    </p:spTree>
    <p:extLst>
      <p:ext uri="{BB962C8B-B14F-4D97-AF65-F5344CB8AC3E}">
        <p14:creationId xmlns:p14="http://schemas.microsoft.com/office/powerpoint/2010/main" val="808215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85728"/>
            <a:ext cx="8329642" cy="6072230"/>
          </a:xfrm>
        </p:spPr>
        <p:txBody>
          <a:bodyPr>
            <a:normAutofit/>
          </a:bodyPr>
          <a:lstStyle/>
          <a:p>
            <a:r>
              <a:rPr lang="tr-TR" b="1" dirty="0">
                <a:solidFill>
                  <a:srgbClr val="FF0000"/>
                </a:solidFill>
                <a:latin typeface="Times New Roman"/>
              </a:rPr>
              <a:t>4.2. Nokta Oluştururken Dikkat Edilecek Hususlar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Nokta geniş bir alanı görebilecek ve etrafı kontrol altında Tutabilecek bir bölgede kurulmalıdır. </a:t>
            </a:r>
          </a:p>
          <a:p>
            <a:r>
              <a:rPr lang="tr-TR" dirty="0">
                <a:solidFill>
                  <a:srgbClr val="000000"/>
                </a:solidFill>
                <a:latin typeface="Times New Roman"/>
              </a:rPr>
              <a:t>• Hava şartına uygun ve olası bir saldırı karşısında dayanıklı bir yapımı olması gerekir. </a:t>
            </a:r>
          </a:p>
          <a:p>
            <a:r>
              <a:rPr lang="tr-TR" dirty="0">
                <a:solidFill>
                  <a:srgbClr val="000000"/>
                </a:solidFill>
                <a:latin typeface="Times New Roman"/>
              </a:rPr>
              <a:t>• Hizmetin verimli olabilmesi için noktada haberleşme cihazları olması gerekir. </a:t>
            </a: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42</a:t>
            </a:fld>
            <a:endParaRPr lang="tr-TR"/>
          </a:p>
        </p:txBody>
      </p:sp>
    </p:spTree>
    <p:extLst>
      <p:ext uri="{BB962C8B-B14F-4D97-AF65-F5344CB8AC3E}">
        <p14:creationId xmlns:p14="http://schemas.microsoft.com/office/powerpoint/2010/main" val="668601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332656"/>
            <a:ext cx="8643998" cy="6096740"/>
          </a:xfrm>
        </p:spPr>
        <p:txBody>
          <a:bodyPr>
            <a:normAutofit fontScale="47500" lnSpcReduction="20000"/>
          </a:bodyPr>
          <a:lstStyle/>
          <a:p>
            <a:r>
              <a:rPr lang="tr-TR" sz="4400" b="1" dirty="0">
                <a:solidFill>
                  <a:srgbClr val="FF0000"/>
                </a:solidFill>
                <a:latin typeface="Times New Roman"/>
              </a:rPr>
              <a:t>4.3.Nokta Görevlisinin Dikkat Edeceği Hususlar </a:t>
            </a:r>
            <a:endParaRPr lang="tr-TR" sz="4400" dirty="0">
              <a:solidFill>
                <a:srgbClr val="FF0000"/>
              </a:solidFill>
              <a:latin typeface="Times New Roman"/>
            </a:endParaRPr>
          </a:p>
          <a:p>
            <a:r>
              <a:rPr lang="nb-NO" sz="4400" dirty="0">
                <a:solidFill>
                  <a:srgbClr val="000000"/>
                </a:solidFill>
                <a:latin typeface="Times New Roman"/>
              </a:rPr>
              <a:t>Özel güvenlik izni verilen yerlerde; </a:t>
            </a:r>
          </a:p>
          <a:p>
            <a:r>
              <a:rPr lang="tr-TR" sz="4400" dirty="0">
                <a:solidFill>
                  <a:srgbClr val="000000"/>
                </a:solidFill>
                <a:latin typeface="Times New Roman"/>
              </a:rPr>
              <a:t>• Korumakla sorumlu olduğu yere yönelik gelebilecek saldırılara karşı sorumluluk bölgesini kontrol altında bulundurur. </a:t>
            </a:r>
          </a:p>
          <a:p>
            <a:r>
              <a:rPr lang="tr-TR" sz="4400" dirty="0">
                <a:solidFill>
                  <a:srgbClr val="000000"/>
                </a:solidFill>
                <a:latin typeface="Times New Roman"/>
              </a:rPr>
              <a:t>• Nöbet esnasında herhangi bir yere yaslanmadan, oturmadan ayakta Nizami bir şekilde görevini yerine getirir. </a:t>
            </a:r>
          </a:p>
          <a:p>
            <a:r>
              <a:rPr lang="tr-TR" sz="4400" dirty="0">
                <a:solidFill>
                  <a:srgbClr val="000000"/>
                </a:solidFill>
                <a:latin typeface="Times New Roman"/>
              </a:rPr>
              <a:t>• Nöbette ilgisini dağıtacak ve kendini oyalayacak </a:t>
            </a:r>
            <a:r>
              <a:rPr lang="tr-TR" sz="4400" dirty="0" smtClean="0">
                <a:solidFill>
                  <a:srgbClr val="000000"/>
                </a:solidFill>
                <a:latin typeface="Times New Roman"/>
              </a:rPr>
              <a:t>(cep </a:t>
            </a:r>
            <a:r>
              <a:rPr lang="tr-TR" sz="4400" dirty="0">
                <a:solidFill>
                  <a:srgbClr val="000000"/>
                </a:solidFill>
                <a:latin typeface="Times New Roman"/>
              </a:rPr>
              <a:t>telefonu, gazete ve benzeri ) işlerle meşgul olmaz ve Makul bir seviyeden </a:t>
            </a:r>
            <a:r>
              <a:rPr lang="tr-TR" sz="4400" b="1" dirty="0">
                <a:solidFill>
                  <a:srgbClr val="FF0000"/>
                </a:solidFill>
                <a:latin typeface="Times New Roman"/>
              </a:rPr>
              <a:t>(20 adım ) </a:t>
            </a:r>
            <a:r>
              <a:rPr lang="tr-TR" sz="4400" dirty="0">
                <a:solidFill>
                  <a:srgbClr val="000000"/>
                </a:solidFill>
                <a:latin typeface="Times New Roman"/>
              </a:rPr>
              <a:t>Fazla uzaklaşmaz. </a:t>
            </a:r>
          </a:p>
          <a:p>
            <a:r>
              <a:rPr lang="tr-TR" sz="4400" dirty="0">
                <a:solidFill>
                  <a:srgbClr val="000000"/>
                </a:solidFill>
                <a:latin typeface="Times New Roman"/>
              </a:rPr>
              <a:t>• Soru soran olursa belirli uzaklıktan cevap verir. </a:t>
            </a:r>
          </a:p>
          <a:p>
            <a:r>
              <a:rPr lang="tr-TR" sz="4400" dirty="0">
                <a:solidFill>
                  <a:srgbClr val="000000"/>
                </a:solidFill>
                <a:latin typeface="Times New Roman"/>
              </a:rPr>
              <a:t>• Nöbet devir teslimlerinde devir teslim defteri usulüne uygun doldurulur. </a:t>
            </a:r>
          </a:p>
          <a:p>
            <a:r>
              <a:rPr lang="tr-TR" sz="4400" dirty="0">
                <a:solidFill>
                  <a:srgbClr val="000000"/>
                </a:solidFill>
                <a:latin typeface="Times New Roman"/>
              </a:rPr>
              <a:t>• Varsa telsiz muharebesini nöbet süresince sürekli takip ederek kurallara uygun muharebe yapar. </a:t>
            </a:r>
          </a:p>
          <a:p>
            <a:r>
              <a:rPr lang="tr-TR" sz="4400" dirty="0">
                <a:solidFill>
                  <a:srgbClr val="000000"/>
                </a:solidFill>
                <a:latin typeface="Times New Roman"/>
              </a:rPr>
              <a:t>• Üniforması düzgün ve üzerinde taşıması gereken silah ve teçhizat ı düzenli bir şekilde taşır. </a:t>
            </a:r>
          </a:p>
          <a:p>
            <a:r>
              <a:rPr lang="tr-TR" sz="4400" dirty="0">
                <a:solidFill>
                  <a:srgbClr val="000000"/>
                </a:solidFill>
                <a:latin typeface="Times New Roman"/>
              </a:rPr>
              <a:t>• Görevli bulunduğu yerin krokisini ve riskli noktaları bilir. </a:t>
            </a:r>
          </a:p>
          <a:p>
            <a:r>
              <a:rPr lang="tr-TR" sz="4400" dirty="0">
                <a:solidFill>
                  <a:srgbClr val="000000"/>
                </a:solidFill>
                <a:latin typeface="Times New Roman"/>
              </a:rPr>
              <a:t>• Nokta görevlilerine nokta yerinden uzaklaşmalarını gerektiren görevler verilmez. </a:t>
            </a:r>
          </a:p>
          <a:p>
            <a:r>
              <a:rPr lang="tr-TR" sz="4400" dirty="0">
                <a:solidFill>
                  <a:srgbClr val="000000"/>
                </a:solidFill>
                <a:latin typeface="Times New Roman"/>
              </a:rPr>
              <a:t>• Nöbet noktasında yangına sebebiyet verebilecek Ateş bulundurulmaz, bir şey yenilip içilmez.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43</a:t>
            </a:fld>
            <a:endParaRPr lang="tr-TR"/>
          </a:p>
        </p:txBody>
      </p:sp>
    </p:spTree>
    <p:extLst>
      <p:ext uri="{BB962C8B-B14F-4D97-AF65-F5344CB8AC3E}">
        <p14:creationId xmlns:p14="http://schemas.microsoft.com/office/powerpoint/2010/main" val="1370441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latin typeface="Times New Roman"/>
              </a:rPr>
              <a:t>4.5.Nokta Görevlisinin Görevleri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Görev alanında bir suçla karşılaştığında suçu El koymak, suçun devamını önlemek, sanığı tespit ve yakalama ile olay yerini ve suç delillerini muhafaza ve yetkili genel kolluğa teslim etmekle görevli ve yetkilidir. </a:t>
            </a:r>
          </a:p>
          <a:p>
            <a:r>
              <a:rPr lang="tr-TR" dirty="0">
                <a:solidFill>
                  <a:srgbClr val="000000"/>
                </a:solidFill>
                <a:latin typeface="Times New Roman"/>
              </a:rPr>
              <a:t>• İzleme odasındaki görevliler ve devriyeler ile birlikte görev alanındaki gelişmeleri koordineli şekilde takip etmek. </a:t>
            </a:r>
          </a:p>
          <a:p>
            <a:r>
              <a:rPr lang="tr-TR" dirty="0">
                <a:solidFill>
                  <a:srgbClr val="000000"/>
                </a:solidFill>
                <a:latin typeface="Times New Roman"/>
              </a:rPr>
              <a:t>• Görev alanında, haklarında yakalama emri veya mahkumiyet kararı bulunan kişileri yakalama ve arama yapmak.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44</a:t>
            </a:fld>
            <a:endParaRPr lang="tr-TR"/>
          </a:p>
        </p:txBody>
      </p:sp>
    </p:spTree>
    <p:extLst>
      <p:ext uri="{BB962C8B-B14F-4D97-AF65-F5344CB8AC3E}">
        <p14:creationId xmlns:p14="http://schemas.microsoft.com/office/powerpoint/2010/main" val="2574616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sz="3600" dirty="0">
              <a:solidFill>
                <a:srgbClr val="000000"/>
              </a:solidFill>
              <a:latin typeface="Symbol"/>
            </a:endParaRPr>
          </a:p>
          <a:p>
            <a:r>
              <a:rPr lang="tr-TR" dirty="0" smtClean="0">
                <a:solidFill>
                  <a:srgbClr val="000000"/>
                </a:solidFill>
                <a:latin typeface="Symbol"/>
              </a:rPr>
              <a:t>•</a:t>
            </a:r>
            <a:r>
              <a:rPr lang="tr-TR" dirty="0" smtClean="0">
                <a:solidFill>
                  <a:srgbClr val="000000"/>
                </a:solidFill>
                <a:latin typeface="Times New Roman"/>
              </a:rPr>
              <a:t>• </a:t>
            </a:r>
            <a:r>
              <a:rPr lang="tr-TR" dirty="0">
                <a:solidFill>
                  <a:srgbClr val="000000"/>
                </a:solidFill>
                <a:latin typeface="Times New Roman"/>
              </a:rPr>
              <a:t>Kişinin vücudu veya sağlığı bakımından mevcut bir tehlikeden korunması amacıyla yakalama yapmak. </a:t>
            </a:r>
          </a:p>
          <a:p>
            <a:r>
              <a:rPr lang="tr-TR" dirty="0">
                <a:solidFill>
                  <a:srgbClr val="000000"/>
                </a:solidFill>
                <a:latin typeface="Times New Roman"/>
              </a:rPr>
              <a:t>• Toplantı, konser, spor müsabakası, sahne gösterileri ve benzeri etkinlikler ile cenaze ve düğün törenlerinde kimlik sormak. </a:t>
            </a:r>
          </a:p>
          <a:p>
            <a:r>
              <a:rPr lang="tr-TR" dirty="0">
                <a:solidFill>
                  <a:srgbClr val="000000"/>
                </a:solidFill>
                <a:latin typeface="Times New Roman"/>
              </a:rPr>
              <a:t>• Hava Meydanı, liman, gar, istasyon ve terminal gibi toplu ulaşım tesislerinde kimlik sormak. </a:t>
            </a:r>
          </a:p>
          <a:p>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45</a:t>
            </a:fld>
            <a:endParaRPr lang="tr-TR"/>
          </a:p>
        </p:txBody>
      </p:sp>
    </p:spTree>
    <p:extLst>
      <p:ext uri="{BB962C8B-B14F-4D97-AF65-F5344CB8AC3E}">
        <p14:creationId xmlns:p14="http://schemas.microsoft.com/office/powerpoint/2010/main" val="326305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 SPOR MÜSABAKALARINDA ÖZEL GÜVENLIK GÖREVLİLERİNİN GÖREV ALMASI (6222 SAYILI SPORDA ŞİDDET VE DÜZENSİZLİĞİN ÖNLENMESİNE DAIR KANUN) </a:t>
            </a:r>
            <a:endParaRPr lang="tr-TR" dirty="0">
              <a:solidFill>
                <a:srgbClr val="FF0000"/>
              </a:solidFill>
            </a:endParaRPr>
          </a:p>
          <a:p>
            <a:r>
              <a:rPr lang="tr-TR" dirty="0">
                <a:solidFill>
                  <a:srgbClr val="000000"/>
                </a:solidFill>
              </a:rPr>
              <a:t>• Profesyonel spor dallarında yapılan müsabakalara katılanlar ile basketbol en üst Ligi’ndeki spor kulüpleri, genel kolluk ile birlikte görev yapmak üzere güvenliği sağlamaya yetecek sayıda ki özel güvenlik görevlilerini müsabaka öncesinde müsabakanın tamamlanıp seyirci ve sporcularını tahliyesine kadar geçecek dönem içerisinde, müsabakanın yapılacağı yerde durmakla ve müsabaka, antrenman ve seyir alanlarının güvenliğini sağlamakla yükümlüdür.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46</a:t>
            </a:fld>
            <a:endParaRPr lang="tr-TR"/>
          </a:p>
        </p:txBody>
      </p:sp>
    </p:spTree>
    <p:extLst>
      <p:ext uri="{BB962C8B-B14F-4D97-AF65-F5344CB8AC3E}">
        <p14:creationId xmlns:p14="http://schemas.microsoft.com/office/powerpoint/2010/main" val="2267347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357166"/>
            <a:ext cx="8501122" cy="6072230"/>
          </a:xfrm>
        </p:spPr>
        <p:txBody>
          <a:bodyPr>
            <a:normAutofit/>
          </a:bodyPr>
          <a:lstStyle/>
          <a:p>
            <a:r>
              <a:rPr lang="tr-TR" dirty="0" smtClean="0">
                <a:solidFill>
                  <a:srgbClr val="000000"/>
                </a:solidFill>
                <a:latin typeface="Symbol"/>
              </a:rPr>
              <a:t>• </a:t>
            </a:r>
            <a:r>
              <a:rPr lang="tr-TR" dirty="0">
                <a:solidFill>
                  <a:srgbClr val="000000"/>
                </a:solidFill>
              </a:rPr>
              <a:t>Federasyonlar ve spor kulüpleri, bu kanunda yer alan yükümlülüklerini yerine getirmek amacıyla özel güvenlik hizmetini satın alabilir. </a:t>
            </a:r>
            <a:endParaRPr lang="tr-TR" dirty="0" smtClean="0">
              <a:solidFill>
                <a:srgbClr val="000000"/>
              </a:solidFill>
            </a:endParaRPr>
          </a:p>
          <a:p>
            <a:r>
              <a:rPr lang="tr-TR" dirty="0" smtClean="0">
                <a:solidFill>
                  <a:srgbClr val="000000"/>
                </a:solidFill>
              </a:rPr>
              <a:t>Müsabakada </a:t>
            </a:r>
            <a:r>
              <a:rPr lang="tr-TR" dirty="0">
                <a:solidFill>
                  <a:srgbClr val="000000"/>
                </a:solidFill>
              </a:rPr>
              <a:t>görevlendirilecek özel güvenlik görevlilerinin Kimlik </a:t>
            </a:r>
            <a:r>
              <a:rPr lang="tr-TR" dirty="0" smtClean="0">
                <a:solidFill>
                  <a:srgbClr val="000000"/>
                </a:solidFill>
              </a:rPr>
              <a:t>bilgileri </a:t>
            </a:r>
            <a:r>
              <a:rPr lang="tr-TR" dirty="0">
                <a:solidFill>
                  <a:srgbClr val="000000"/>
                </a:solidFill>
              </a:rPr>
              <a:t>müsabakanın başlangıç saatinden en geç </a:t>
            </a:r>
            <a:r>
              <a:rPr lang="tr-TR" dirty="0">
                <a:solidFill>
                  <a:srgbClr val="FF0000"/>
                </a:solidFill>
              </a:rPr>
              <a:t>48 </a:t>
            </a:r>
            <a:r>
              <a:rPr lang="tr-TR" dirty="0">
                <a:solidFill>
                  <a:srgbClr val="000000"/>
                </a:solidFill>
              </a:rPr>
              <a:t>saat önce ilgili kolluk birimine bildirilir. </a:t>
            </a:r>
            <a:endParaRPr lang="tr-TR" dirty="0" smtClean="0">
              <a:solidFill>
                <a:srgbClr val="000000"/>
              </a:solidFill>
            </a:endParaRPr>
          </a:p>
          <a:p>
            <a:r>
              <a:rPr lang="tr-TR" dirty="0" smtClean="0">
                <a:solidFill>
                  <a:srgbClr val="000000"/>
                </a:solidFill>
              </a:rPr>
              <a:t>Kamu Kurum ve kuruluşlarında görev yapan özel güvenlik görevlilerinin valiliklerce izin verdiği sürece spor müsabakalarında görev yapmaları da bir sakınca bulunmamaktadır.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47</a:t>
            </a:fld>
            <a:endParaRPr lang="tr-TR"/>
          </a:p>
        </p:txBody>
      </p:sp>
    </p:spTree>
    <p:extLst>
      <p:ext uri="{BB962C8B-B14F-4D97-AF65-F5344CB8AC3E}">
        <p14:creationId xmlns:p14="http://schemas.microsoft.com/office/powerpoint/2010/main" val="927449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smtClean="0">
                <a:solidFill>
                  <a:srgbClr val="000000"/>
                </a:solidFill>
                <a:latin typeface="Symbol"/>
              </a:rPr>
              <a:t>• </a:t>
            </a:r>
            <a:r>
              <a:rPr lang="tr-TR" dirty="0">
                <a:solidFill>
                  <a:srgbClr val="000000"/>
                </a:solidFill>
              </a:rPr>
              <a:t>Müsabaka </a:t>
            </a:r>
            <a:r>
              <a:rPr lang="tr-TR" dirty="0" smtClean="0">
                <a:solidFill>
                  <a:srgbClr val="000000"/>
                </a:solidFill>
              </a:rPr>
              <a:t>,antrenman </a:t>
            </a:r>
            <a:r>
              <a:rPr lang="tr-TR" dirty="0">
                <a:solidFill>
                  <a:srgbClr val="000000"/>
                </a:solidFill>
              </a:rPr>
              <a:t>ve şehir alanlarında görev yapacak Özel güvenlik görevlileri, </a:t>
            </a:r>
            <a:r>
              <a:rPr lang="tr-TR" dirty="0" smtClean="0">
                <a:solidFill>
                  <a:srgbClr val="000000"/>
                </a:solidFill>
              </a:rPr>
              <a:t>kanundan </a:t>
            </a:r>
            <a:r>
              <a:rPr lang="tr-TR" dirty="0">
                <a:solidFill>
                  <a:srgbClr val="000000"/>
                </a:solidFill>
              </a:rPr>
              <a:t>Doğan görevlerinin ifası sırasında, </a:t>
            </a:r>
            <a:r>
              <a:rPr lang="tr-TR" dirty="0" smtClean="0">
                <a:solidFill>
                  <a:srgbClr val="000000"/>
                </a:solidFill>
              </a:rPr>
              <a:t>ateşli </a:t>
            </a:r>
            <a:r>
              <a:rPr lang="tr-TR" dirty="0">
                <a:solidFill>
                  <a:srgbClr val="000000"/>
                </a:solidFill>
              </a:rPr>
              <a:t>silah taşımaları yasaktır. </a:t>
            </a:r>
          </a:p>
          <a:p>
            <a:r>
              <a:rPr lang="tr-TR" dirty="0">
                <a:solidFill>
                  <a:srgbClr val="000000"/>
                </a:solidFill>
              </a:rPr>
              <a:t>• </a:t>
            </a:r>
            <a:endParaRPr lang="tr-TR" dirty="0" smtClean="0">
              <a:solidFill>
                <a:srgbClr val="000000"/>
              </a:solidFill>
            </a:endParaRPr>
          </a:p>
          <a:p>
            <a:r>
              <a:rPr lang="tr-TR" dirty="0" smtClean="0">
                <a:solidFill>
                  <a:srgbClr val="000000"/>
                </a:solidFill>
              </a:rPr>
              <a:t>Müsabakalarda </a:t>
            </a:r>
            <a:r>
              <a:rPr lang="tr-TR" dirty="0">
                <a:solidFill>
                  <a:srgbClr val="000000"/>
                </a:solidFill>
              </a:rPr>
              <a:t>özel güvenlik görevlisi bulundurma yükümlülüğüne aykırı hareket eden spor kulüplerine, eksik olan her bir özel güvenlik görevlisi sayısı itibarıyla 300 Türk Lirası idari para cezası verilir.” hükmü amirdir.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48</a:t>
            </a:fld>
            <a:endParaRPr lang="tr-TR"/>
          </a:p>
        </p:txBody>
      </p:sp>
    </p:spTree>
    <p:extLst>
      <p:ext uri="{BB962C8B-B14F-4D97-AF65-F5344CB8AC3E}">
        <p14:creationId xmlns:p14="http://schemas.microsoft.com/office/powerpoint/2010/main" val="2417199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5.1. Yasak Maddeler </a:t>
            </a:r>
            <a:endParaRPr lang="tr-TR" dirty="0">
              <a:solidFill>
                <a:srgbClr val="FF0000"/>
              </a:solidFill>
            </a:endParaRPr>
          </a:p>
          <a:p>
            <a:r>
              <a:rPr lang="tr-TR" dirty="0" smtClean="0">
                <a:solidFill>
                  <a:srgbClr val="000000"/>
                </a:solidFill>
              </a:rPr>
              <a:t>• </a:t>
            </a:r>
            <a:r>
              <a:rPr lang="tr-TR" dirty="0">
                <a:solidFill>
                  <a:srgbClr val="000000"/>
                </a:solidFill>
              </a:rPr>
              <a:t>Ruhsatlı dahi olsa ateşli silahlar ile Esasen bulundurulması yasak olan diğer silahların, </a:t>
            </a:r>
          </a:p>
          <a:p>
            <a:r>
              <a:rPr lang="tr-TR" dirty="0">
                <a:solidFill>
                  <a:srgbClr val="000000"/>
                </a:solidFill>
              </a:rPr>
              <a:t>• Esasen bulundurulması yasak olmamakla birlikte kesici, ezici, bereleyici veya delici aletler ile patlayıcı, parlayıcı, yanıcı veya yakıcı maddeler in, </a:t>
            </a:r>
          </a:p>
          <a:p>
            <a:r>
              <a:rPr lang="tr-TR" dirty="0">
                <a:solidFill>
                  <a:srgbClr val="000000"/>
                </a:solidFill>
              </a:rPr>
              <a:t>• Uyuşturucu veya uyarıcı maddelerin, sokulması yasaktır. </a:t>
            </a:r>
          </a:p>
          <a:p>
            <a:r>
              <a:rPr lang="tr-TR" dirty="0" smtClean="0">
                <a:solidFill>
                  <a:srgbClr val="000000"/>
                </a:solidFill>
              </a:rPr>
              <a:t>Müsabaka </a:t>
            </a:r>
            <a:r>
              <a:rPr lang="tr-TR" dirty="0">
                <a:solidFill>
                  <a:srgbClr val="000000"/>
                </a:solidFill>
              </a:rPr>
              <a:t>güvenliğinin sağlanması </a:t>
            </a:r>
            <a:r>
              <a:rPr lang="tr-TR" dirty="0" smtClean="0">
                <a:solidFill>
                  <a:srgbClr val="000000"/>
                </a:solidFill>
              </a:rPr>
              <a:t>amacıyla, genel </a:t>
            </a:r>
            <a:r>
              <a:rPr lang="tr-TR" dirty="0">
                <a:solidFill>
                  <a:srgbClr val="000000"/>
                </a:solidFill>
              </a:rPr>
              <a:t>kolluk görevlileri ile bunların gözetiminde olmak üzere özel güvenlik görevlileri, mülki amirin yazılı emrine istinaden, spor müsabakasına girişte izleyicilerin üstünü ve eşyasını teknik cihazlarla ve gerektiğinde el ile kontrol edebilir ve arayabilir.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49</a:t>
            </a:fld>
            <a:endParaRPr lang="tr-TR"/>
          </a:p>
        </p:txBody>
      </p:sp>
    </p:spTree>
    <p:extLst>
      <p:ext uri="{BB962C8B-B14F-4D97-AF65-F5344CB8AC3E}">
        <p14:creationId xmlns:p14="http://schemas.microsoft.com/office/powerpoint/2010/main" val="58643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b="1" dirty="0">
                <a:solidFill>
                  <a:srgbClr val="FF0000"/>
                </a:solidFill>
                <a:latin typeface="Times New Roman"/>
              </a:rPr>
              <a:t>1.3Güvenlik Planlamasının Özellikleri </a:t>
            </a:r>
            <a:endParaRPr lang="tr-TR" dirty="0">
              <a:solidFill>
                <a:srgbClr val="FF0000"/>
              </a:solidFill>
              <a:latin typeface="Times New Roman"/>
            </a:endParaRPr>
          </a:p>
          <a:p>
            <a:r>
              <a:rPr lang="tr-TR" dirty="0">
                <a:solidFill>
                  <a:srgbClr val="000000"/>
                </a:solidFill>
                <a:latin typeface="Times New Roman"/>
              </a:rPr>
              <a:t>Risk analizi ve güvenlik planlaması yapılırken 4 Ana kriteri dikkate almalıyız. </a:t>
            </a:r>
          </a:p>
          <a:p>
            <a:r>
              <a:rPr lang="tr-TR" b="1" dirty="0">
                <a:solidFill>
                  <a:srgbClr val="FF0000"/>
                </a:solidFill>
                <a:latin typeface="Times New Roman"/>
              </a:rPr>
              <a:t>1.3.1.Dinamik olmalı </a:t>
            </a:r>
            <a:endParaRPr lang="tr-TR" dirty="0">
              <a:solidFill>
                <a:srgbClr val="FF0000"/>
              </a:solidFill>
              <a:latin typeface="Times New Roman"/>
            </a:endParaRPr>
          </a:p>
          <a:p>
            <a:r>
              <a:rPr lang="tr-TR" dirty="0" smtClean="0">
                <a:solidFill>
                  <a:srgbClr val="000000"/>
                </a:solidFill>
                <a:latin typeface="Times New Roman"/>
              </a:rPr>
              <a:t>İhtiyaca </a:t>
            </a:r>
            <a:r>
              <a:rPr lang="tr-TR" dirty="0">
                <a:solidFill>
                  <a:srgbClr val="000000"/>
                </a:solidFill>
                <a:latin typeface="Times New Roman"/>
              </a:rPr>
              <a:t>ve risklerin durumuna göre sistem üzerinde </a:t>
            </a:r>
            <a:r>
              <a:rPr lang="tr-TR" dirty="0" smtClean="0">
                <a:solidFill>
                  <a:srgbClr val="000000"/>
                </a:solidFill>
                <a:latin typeface="Times New Roman"/>
              </a:rPr>
              <a:t>düzenlemeler yapılabilmelidir. </a:t>
            </a:r>
            <a:r>
              <a:rPr lang="tr-TR" dirty="0">
                <a:solidFill>
                  <a:srgbClr val="000000"/>
                </a:solidFill>
                <a:latin typeface="Times New Roman"/>
              </a:rPr>
              <a:t>Örneğin kamera sayısı ilerleyen süreçte arttırılması gerektiğinde sistemin yeni kameralara Entegre olması sağlanmalıdır.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2583937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5.3. Tehdit veya hakaret içeren tezahürat(6222 </a:t>
            </a:r>
            <a:r>
              <a:rPr lang="tr-TR" b="1" dirty="0" err="1">
                <a:solidFill>
                  <a:srgbClr val="FF0000"/>
                </a:solidFill>
              </a:rPr>
              <a:t>S.k</a:t>
            </a:r>
            <a:r>
              <a:rPr lang="tr-TR" b="1" dirty="0">
                <a:solidFill>
                  <a:srgbClr val="FF0000"/>
                </a:solidFill>
              </a:rPr>
              <a:t> Md. 14) </a:t>
            </a:r>
            <a:endParaRPr lang="tr-TR" dirty="0">
              <a:solidFill>
                <a:srgbClr val="FF0000"/>
              </a:solidFill>
            </a:endParaRPr>
          </a:p>
          <a:p>
            <a:r>
              <a:rPr lang="tr-TR" dirty="0" smtClean="0">
                <a:solidFill>
                  <a:srgbClr val="000000"/>
                </a:solidFill>
              </a:rPr>
              <a:t>Spor </a:t>
            </a:r>
            <a:r>
              <a:rPr lang="tr-TR" dirty="0">
                <a:solidFill>
                  <a:srgbClr val="000000"/>
                </a:solidFill>
              </a:rPr>
              <a:t>alanlarında taraftarların grup halinde veya münferiden belirli bir kişiye Hedef veya muhatap alıp almadığına bakılmaksızın </a:t>
            </a:r>
            <a:r>
              <a:rPr lang="tr-TR" dirty="0" smtClean="0">
                <a:solidFill>
                  <a:srgbClr val="000000"/>
                </a:solidFill>
              </a:rPr>
              <a:t>şikayet </a:t>
            </a:r>
            <a:r>
              <a:rPr lang="tr-TR" dirty="0">
                <a:solidFill>
                  <a:srgbClr val="000000"/>
                </a:solidFill>
              </a:rPr>
              <a:t>şartı aranmaksızın, failler hakkında 50 günden az olmamak üzere Adli para cezasına hükmolunur. </a:t>
            </a:r>
          </a:p>
          <a:p>
            <a:r>
              <a:rPr lang="tr-TR" dirty="0" smtClean="0">
                <a:solidFill>
                  <a:srgbClr val="000000"/>
                </a:solidFill>
              </a:rPr>
              <a:t>Spor </a:t>
            </a:r>
            <a:r>
              <a:rPr lang="tr-TR" dirty="0">
                <a:solidFill>
                  <a:srgbClr val="000000"/>
                </a:solidFill>
              </a:rPr>
              <a:t>alanlarında toplum kesimlerini din, dil, ırk, etnik köken </a:t>
            </a:r>
            <a:r>
              <a:rPr lang="tr-TR" dirty="0" smtClean="0">
                <a:solidFill>
                  <a:srgbClr val="000000"/>
                </a:solidFill>
              </a:rPr>
              <a:t>cinsiyet </a:t>
            </a:r>
            <a:r>
              <a:rPr lang="tr-TR" dirty="0">
                <a:solidFill>
                  <a:srgbClr val="000000"/>
                </a:solidFill>
              </a:rPr>
              <a:t>veya mezhep farkı gözeterek hakaret oluşturan söz ve davranışlarda bulunan kişi, fiili daha ağır cezayı gerektiren başka bir suç oluşturmadığı takdirde, bir yıldan üç yıla kadar hapis cezası ile cezalandırılır. </a:t>
            </a:r>
            <a:endParaRPr lang="tr-TR" dirty="0" smtClean="0">
              <a:solidFill>
                <a:srgbClr val="000000"/>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50</a:t>
            </a:fld>
            <a:endParaRPr lang="tr-TR"/>
          </a:p>
        </p:txBody>
      </p:sp>
    </p:spTree>
    <p:extLst>
      <p:ext uri="{BB962C8B-B14F-4D97-AF65-F5344CB8AC3E}">
        <p14:creationId xmlns:p14="http://schemas.microsoft.com/office/powerpoint/2010/main" val="2081006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5.5. yasak alanlara girme (6222 </a:t>
            </a:r>
            <a:r>
              <a:rPr lang="tr-TR" b="1" dirty="0" err="1">
                <a:solidFill>
                  <a:srgbClr val="FF0000"/>
                </a:solidFill>
              </a:rPr>
              <a:t>S.k</a:t>
            </a:r>
            <a:r>
              <a:rPr lang="tr-TR" b="1" dirty="0">
                <a:solidFill>
                  <a:srgbClr val="FF0000"/>
                </a:solidFill>
              </a:rPr>
              <a:t> Md.16) </a:t>
            </a:r>
            <a:endParaRPr lang="tr-TR" dirty="0">
              <a:solidFill>
                <a:srgbClr val="FF0000"/>
              </a:solidFill>
            </a:endParaRPr>
          </a:p>
          <a:p>
            <a:r>
              <a:rPr lang="tr-TR" dirty="0">
                <a:solidFill>
                  <a:srgbClr val="000000"/>
                </a:solidFill>
              </a:rPr>
              <a:t>(1) </a:t>
            </a:r>
            <a:r>
              <a:rPr lang="tr-TR" dirty="0" smtClean="0">
                <a:solidFill>
                  <a:srgbClr val="000000"/>
                </a:solidFill>
              </a:rPr>
              <a:t>Yetkisiz </a:t>
            </a:r>
            <a:r>
              <a:rPr lang="tr-TR" dirty="0">
                <a:solidFill>
                  <a:srgbClr val="000000"/>
                </a:solidFill>
              </a:rPr>
              <a:t>olarak müsabaka alanına, soyunma odalarına, Odaların koridorlarına </a:t>
            </a:r>
            <a:r>
              <a:rPr lang="tr-TR" dirty="0" smtClean="0">
                <a:solidFill>
                  <a:srgbClr val="000000"/>
                </a:solidFill>
              </a:rPr>
              <a:t>,sporcu </a:t>
            </a:r>
            <a:r>
              <a:rPr lang="tr-TR" dirty="0">
                <a:solidFill>
                  <a:srgbClr val="000000"/>
                </a:solidFill>
              </a:rPr>
              <a:t>çıkış tünellerine giren kişi 3 aydan 1 yıla kadar hapis cezası veya </a:t>
            </a:r>
            <a:r>
              <a:rPr lang="tr-TR" dirty="0" smtClean="0">
                <a:solidFill>
                  <a:srgbClr val="000000"/>
                </a:solidFill>
              </a:rPr>
              <a:t> Adli </a:t>
            </a:r>
            <a:r>
              <a:rPr lang="tr-TR" dirty="0">
                <a:solidFill>
                  <a:srgbClr val="000000"/>
                </a:solidFill>
              </a:rPr>
              <a:t>para cezası ile cezalandırılır. </a:t>
            </a:r>
          </a:p>
          <a:p>
            <a:r>
              <a:rPr lang="tr-TR" dirty="0">
                <a:solidFill>
                  <a:srgbClr val="000000"/>
                </a:solidFill>
              </a:rPr>
              <a:t>(2) fiilin müsabakanın seyrini veya güvenliğini bozması halinde, fail hakkında bir yıldan üç yıla kadar hapis cezasına hükmolunur.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51</a:t>
            </a:fld>
            <a:endParaRPr lang="tr-TR"/>
          </a:p>
        </p:txBody>
      </p:sp>
    </p:spTree>
    <p:extLst>
      <p:ext uri="{BB962C8B-B14F-4D97-AF65-F5344CB8AC3E}">
        <p14:creationId xmlns:p14="http://schemas.microsoft.com/office/powerpoint/2010/main" val="2219944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5.6. Spor alanlarında taşkınlık yapılması ve </a:t>
            </a:r>
            <a:r>
              <a:rPr lang="tr-TR" b="1" dirty="0" smtClean="0">
                <a:solidFill>
                  <a:srgbClr val="FF0000"/>
                </a:solidFill>
              </a:rPr>
              <a:t>tesislere </a:t>
            </a:r>
            <a:r>
              <a:rPr lang="tr-TR" b="1" dirty="0">
                <a:solidFill>
                  <a:srgbClr val="FF0000"/>
                </a:solidFill>
              </a:rPr>
              <a:t>zarar verilmesi (6222 S.k Md. 17) </a:t>
            </a:r>
            <a:endParaRPr lang="tr-TR" dirty="0">
              <a:solidFill>
                <a:srgbClr val="FF0000"/>
              </a:solidFill>
            </a:endParaRPr>
          </a:p>
          <a:p>
            <a:r>
              <a:rPr lang="tr-TR" sz="3600" dirty="0" smtClean="0">
                <a:solidFill>
                  <a:srgbClr val="000000"/>
                </a:solidFill>
              </a:rPr>
              <a:t>Spor </a:t>
            </a:r>
            <a:r>
              <a:rPr lang="tr-TR" sz="3600" dirty="0">
                <a:solidFill>
                  <a:srgbClr val="000000"/>
                </a:solidFill>
              </a:rPr>
              <a:t>alanları ve bu alanlardaki eşya, mala zarar verme suçu bakımından kamu malı hükmündedir.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52</a:t>
            </a:fld>
            <a:endParaRPr lang="tr-TR"/>
          </a:p>
        </p:txBody>
      </p:sp>
    </p:spTree>
    <p:extLst>
      <p:ext uri="{BB962C8B-B14F-4D97-AF65-F5344CB8AC3E}">
        <p14:creationId xmlns:p14="http://schemas.microsoft.com/office/powerpoint/2010/main" val="3494801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5.7. Özel güvenlik görevlilerinin görev, yetki ve sorumlulukları (6222 </a:t>
            </a:r>
            <a:r>
              <a:rPr lang="tr-TR" b="1" dirty="0" err="1">
                <a:solidFill>
                  <a:srgbClr val="FF0000"/>
                </a:solidFill>
              </a:rPr>
              <a:t>Sk'nun</a:t>
            </a:r>
            <a:r>
              <a:rPr lang="tr-TR" b="1" dirty="0">
                <a:solidFill>
                  <a:srgbClr val="FF0000"/>
                </a:solidFill>
              </a:rPr>
              <a:t> ilişkin yönetmelik madde 13) </a:t>
            </a:r>
            <a:endParaRPr lang="tr-TR" dirty="0">
              <a:solidFill>
                <a:srgbClr val="FF0000"/>
              </a:solidFill>
            </a:endParaRPr>
          </a:p>
          <a:p>
            <a:r>
              <a:rPr lang="tr-TR" dirty="0">
                <a:solidFill>
                  <a:srgbClr val="000000"/>
                </a:solidFill>
              </a:rPr>
              <a:t>(1) özel güvenlik görevlilerinin görev yetki ve sorumlulukları şunlardır: </a:t>
            </a:r>
          </a:p>
          <a:p>
            <a:r>
              <a:rPr lang="tr-TR" dirty="0">
                <a:solidFill>
                  <a:srgbClr val="000000"/>
                </a:solidFill>
              </a:rPr>
              <a:t>• Spor alanı güvenlik planında belirtilen görev tanımlarına uygun olarak, spor alanında görev almak. </a:t>
            </a:r>
          </a:p>
          <a:p>
            <a:r>
              <a:rPr lang="tr-TR" dirty="0">
                <a:solidFill>
                  <a:srgbClr val="000000"/>
                </a:solidFill>
              </a:rPr>
              <a:t>• </a:t>
            </a:r>
            <a:r>
              <a:rPr lang="tr-TR" dirty="0" smtClean="0">
                <a:solidFill>
                  <a:srgbClr val="000000"/>
                </a:solidFill>
              </a:rPr>
              <a:t>Sporcu </a:t>
            </a:r>
            <a:r>
              <a:rPr lang="tr-TR" dirty="0">
                <a:solidFill>
                  <a:srgbClr val="000000"/>
                </a:solidFill>
              </a:rPr>
              <a:t>ve seyirciler spor alanını tamamen terk edinceye kadar spor alanının iç güvenliğini sağlamak. </a:t>
            </a:r>
          </a:p>
          <a:p>
            <a:r>
              <a:rPr lang="tr-TR" dirty="0">
                <a:solidFill>
                  <a:srgbClr val="000000"/>
                </a:solidFill>
              </a:rPr>
              <a:t>• Spor alanı içerisinde düzeni bozan fiilleri işleyen seyircilere En yakın genel kolluk görevlisine bildirmek.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53</a:t>
            </a:fld>
            <a:endParaRPr lang="tr-TR"/>
          </a:p>
        </p:txBody>
      </p:sp>
    </p:spTree>
    <p:extLst>
      <p:ext uri="{BB962C8B-B14F-4D97-AF65-F5344CB8AC3E}">
        <p14:creationId xmlns:p14="http://schemas.microsoft.com/office/powerpoint/2010/main" val="3929196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000792"/>
          </a:xfrm>
        </p:spPr>
        <p:txBody>
          <a:bodyPr>
            <a:normAutofit fontScale="77500" lnSpcReduction="20000"/>
          </a:bodyPr>
          <a:lstStyle/>
          <a:p>
            <a:endParaRPr lang="tr-TR" sz="3600" dirty="0">
              <a:solidFill>
                <a:srgbClr val="000000"/>
              </a:solidFill>
              <a:latin typeface="Symbol"/>
            </a:endParaRPr>
          </a:p>
          <a:p>
            <a:r>
              <a:rPr lang="tr-TR" sz="3600" dirty="0">
                <a:solidFill>
                  <a:srgbClr val="000000"/>
                </a:solidFill>
                <a:latin typeface="Symbol"/>
              </a:rPr>
              <a:t>• </a:t>
            </a:r>
            <a:r>
              <a:rPr lang="tr-TR" sz="3600" dirty="0" smtClean="0">
                <a:solidFill>
                  <a:srgbClr val="000000"/>
                </a:solidFill>
              </a:rPr>
              <a:t>Spor alanına girişte, </a:t>
            </a:r>
          </a:p>
          <a:p>
            <a:r>
              <a:rPr lang="tr-TR" sz="3600" dirty="0" smtClean="0">
                <a:solidFill>
                  <a:srgbClr val="000000"/>
                </a:solidFill>
              </a:rPr>
              <a:t>Genel kolluk görevlilerinin gözetiminde olmak üzere </a:t>
            </a:r>
          </a:p>
          <a:p>
            <a:r>
              <a:rPr lang="tr-TR" sz="3600" dirty="0" smtClean="0">
                <a:solidFill>
                  <a:srgbClr val="000000"/>
                </a:solidFill>
              </a:rPr>
              <a:t>Mülki amirin yazılı iznine istinaden izleyicilerin üstünü ve eşyasını teknik cihazlarla ve gerektiğinde el ile kontrol etmek ve aramak,</a:t>
            </a:r>
          </a:p>
          <a:p>
            <a:r>
              <a:rPr lang="tr-TR" sz="3600" dirty="0" smtClean="0">
                <a:solidFill>
                  <a:srgbClr val="000000"/>
                </a:solidFill>
              </a:rPr>
              <a:t>Seyir alanına ruhsatlı dahi olsa ateşli silahlar ,</a:t>
            </a:r>
          </a:p>
          <a:p>
            <a:r>
              <a:rPr lang="tr-TR" sz="3600" dirty="0" smtClean="0">
                <a:solidFill>
                  <a:srgbClr val="000000"/>
                </a:solidFill>
              </a:rPr>
              <a:t>Bulundurulması yasak olan diğer silahların, her türlü kesici, ezici, bereleyici veya delici aletler ile patlatıcı, parlayıcı, yanıcı veya yakıcı maddeler ile </a:t>
            </a:r>
          </a:p>
          <a:p>
            <a:r>
              <a:rPr lang="tr-TR" sz="3600" dirty="0" smtClean="0">
                <a:solidFill>
                  <a:srgbClr val="000000"/>
                </a:solidFill>
              </a:rPr>
              <a:t>Uyuşturucu veya uyarıcı maddelerin ve </a:t>
            </a:r>
            <a:r>
              <a:rPr lang="tr-TR" sz="3600" dirty="0">
                <a:solidFill>
                  <a:srgbClr val="000000"/>
                </a:solidFill>
              </a:rPr>
              <a:t>ilgili federasyonun belirlediği esaslara aykırı olarak alkollü içeceklerin sokulmasını ve kullanılmasını engellemek. </a:t>
            </a:r>
          </a:p>
          <a:p>
            <a:endParaRPr lang="tr-TR" sz="3600" dirty="0">
              <a:solidFill>
                <a:srgbClr val="000000"/>
              </a:solidFill>
              <a:latin typeface="Symbol"/>
            </a:endParaRPr>
          </a:p>
          <a:p>
            <a:r>
              <a:rPr lang="tr-TR" dirty="0" smtClean="0">
                <a:solidFill>
                  <a:srgbClr val="000000"/>
                </a:solidFill>
                <a:latin typeface="Symbol"/>
              </a:rPr>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54</a:t>
            </a:fld>
            <a:endParaRPr lang="tr-TR"/>
          </a:p>
        </p:txBody>
      </p:sp>
    </p:spTree>
    <p:extLst>
      <p:ext uri="{BB962C8B-B14F-4D97-AF65-F5344CB8AC3E}">
        <p14:creationId xmlns:p14="http://schemas.microsoft.com/office/powerpoint/2010/main" val="308277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6. KADINA YÖNELIK ŞİDDETİN ÖNLENMESİ </a:t>
            </a:r>
            <a:endParaRPr lang="tr-TR" dirty="0">
              <a:solidFill>
                <a:srgbClr val="FF0000"/>
              </a:solidFill>
            </a:endParaRPr>
          </a:p>
          <a:p>
            <a:r>
              <a:rPr lang="tr-TR" b="1" dirty="0">
                <a:solidFill>
                  <a:srgbClr val="FF0000"/>
                </a:solidFill>
              </a:rPr>
              <a:t>Kadına yönelik şiddet: </a:t>
            </a:r>
            <a:r>
              <a:rPr lang="tr-TR" dirty="0">
                <a:solidFill>
                  <a:srgbClr val="000000"/>
                </a:solidFill>
              </a:rPr>
              <a:t>kadınlara, yalnızca kadın oldukları için uygulanan veya kadınları etkileyen cinsiyete dayalı bir ayrımcılık ile kadının insan hakları ihlaline yol açan ve bu kanunda (6284 sayılı kanun) </a:t>
            </a:r>
            <a:r>
              <a:rPr lang="tr-TR" b="1" dirty="0">
                <a:solidFill>
                  <a:srgbClr val="FF0000"/>
                </a:solidFill>
              </a:rPr>
              <a:t>şiddet olarak tanımlanan her türlü tutum ve davranışı ifade eder. </a:t>
            </a:r>
            <a:endParaRPr lang="tr-TR" dirty="0">
              <a:solidFill>
                <a:srgbClr val="FF0000"/>
              </a:solidFill>
            </a:endParaRPr>
          </a:p>
          <a:p>
            <a:r>
              <a:rPr lang="tr-TR" b="1" dirty="0">
                <a:solidFill>
                  <a:srgbClr val="FF0000"/>
                </a:solidFill>
              </a:rPr>
              <a:t>tek taraflı ısrarlı takip: </a:t>
            </a:r>
            <a:r>
              <a:rPr lang="tr-TR" b="1" dirty="0" smtClean="0">
                <a:solidFill>
                  <a:srgbClr val="FF0000"/>
                </a:solidFill>
              </a:rPr>
              <a:t>A</a:t>
            </a:r>
            <a:r>
              <a:rPr lang="tr-TR" dirty="0" smtClean="0">
                <a:solidFill>
                  <a:srgbClr val="000000"/>
                </a:solidFill>
              </a:rPr>
              <a:t>ralarında </a:t>
            </a:r>
            <a:r>
              <a:rPr lang="tr-TR" dirty="0">
                <a:solidFill>
                  <a:srgbClr val="000000"/>
                </a:solidFill>
              </a:rPr>
              <a:t>Aile bağı veya ilişki bulunup bulunmadığına bakılmaksızın, şiddet uygulayanın, şiddet mağduruna yönelik olarak, içeriği ne olursa olsun fiili, sözlü, yazılı olarak ya da her türlü iletişim aracını kullanarak ve baskı altında tutacak her türlü tutum ve davranışı ifade eder.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55</a:t>
            </a:fld>
            <a:endParaRPr lang="tr-TR"/>
          </a:p>
        </p:txBody>
      </p:sp>
    </p:spTree>
    <p:extLst>
      <p:ext uri="{BB962C8B-B14F-4D97-AF65-F5344CB8AC3E}">
        <p14:creationId xmlns:p14="http://schemas.microsoft.com/office/powerpoint/2010/main" val="16811754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Aile ve kadına yönelik şiddet eylemi; </a:t>
            </a:r>
            <a:endParaRPr lang="tr-TR" dirty="0">
              <a:solidFill>
                <a:srgbClr val="FF0000"/>
              </a:solidFill>
            </a:endParaRPr>
          </a:p>
          <a:p>
            <a:r>
              <a:rPr lang="tr-TR" dirty="0">
                <a:solidFill>
                  <a:srgbClr val="000000"/>
                </a:solidFill>
              </a:rPr>
              <a:t>• Mağdura yakın bir kişi tarafından işlenmesi, </a:t>
            </a:r>
          </a:p>
          <a:p>
            <a:r>
              <a:rPr lang="tr-TR" dirty="0">
                <a:solidFill>
                  <a:srgbClr val="000000"/>
                </a:solidFill>
              </a:rPr>
              <a:t>• tekrar etmesi, </a:t>
            </a:r>
          </a:p>
          <a:p>
            <a:r>
              <a:rPr lang="tr-TR" dirty="0">
                <a:solidFill>
                  <a:srgbClr val="000000"/>
                </a:solidFill>
              </a:rPr>
              <a:t>• süreklilik içermesi, </a:t>
            </a:r>
          </a:p>
          <a:p>
            <a:r>
              <a:rPr lang="tr-TR" dirty="0">
                <a:solidFill>
                  <a:srgbClr val="000000"/>
                </a:solidFill>
              </a:rPr>
              <a:t>• Kadın üzerinde ağır duygusal ve fiziksel etkilerinin olması, </a:t>
            </a:r>
          </a:p>
          <a:p>
            <a:r>
              <a:rPr lang="tr-TR" dirty="0">
                <a:solidFill>
                  <a:srgbClr val="000000"/>
                </a:solidFill>
              </a:rPr>
              <a:t>• Çoğu zaman dışa aksettirmek istenmemesi gibi birçok nedenden dolayı diğer şiddet türlerinden farklılık arz etmektedir. </a:t>
            </a:r>
          </a:p>
          <a:p>
            <a:endParaRPr lang="tr-TR" dirty="0">
              <a:solidFill>
                <a:srgbClr val="000000"/>
              </a:solidFill>
            </a:endParaRPr>
          </a:p>
          <a:p>
            <a:r>
              <a:rPr lang="tr-TR" b="1" dirty="0">
                <a:solidFill>
                  <a:srgbClr val="FF0000"/>
                </a:solidFill>
              </a:rPr>
              <a:t>6.1. Kadına yönelik şiddetin önlenmesi ile ilgili düzenlemeler </a:t>
            </a:r>
            <a:endParaRPr lang="tr-TR" dirty="0">
              <a:solidFill>
                <a:srgbClr val="FF0000"/>
              </a:solidFill>
            </a:endParaRPr>
          </a:p>
          <a:p>
            <a:r>
              <a:rPr lang="tr-TR" dirty="0">
                <a:solidFill>
                  <a:srgbClr val="000000"/>
                </a:solidFill>
              </a:rPr>
              <a:t>• </a:t>
            </a:r>
            <a:r>
              <a:rPr lang="tr-TR" dirty="0" smtClean="0">
                <a:solidFill>
                  <a:srgbClr val="000000"/>
                </a:solidFill>
              </a:rPr>
              <a:t>Şiddet </a:t>
            </a:r>
            <a:r>
              <a:rPr lang="tr-TR" dirty="0">
                <a:solidFill>
                  <a:srgbClr val="000000"/>
                </a:solidFill>
              </a:rPr>
              <a:t>önleme ve izleme merkezleri (ŞÖNİM) hakkında yönetmelik, </a:t>
            </a:r>
          </a:p>
          <a:p>
            <a:r>
              <a:rPr lang="tr-TR" dirty="0">
                <a:solidFill>
                  <a:srgbClr val="000000"/>
                </a:solidFill>
              </a:rPr>
              <a:t>• İçişleri Bakanlığının 01.01 2020 tarihli kadına yönelik şiddetle mücadele Genelgesi.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56</a:t>
            </a:fld>
            <a:endParaRPr lang="tr-TR"/>
          </a:p>
        </p:txBody>
      </p:sp>
    </p:spTree>
    <p:extLst>
      <p:ext uri="{BB962C8B-B14F-4D97-AF65-F5344CB8AC3E}">
        <p14:creationId xmlns:p14="http://schemas.microsoft.com/office/powerpoint/2010/main" val="3761463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5750099"/>
          </a:xfrm>
        </p:spPr>
        <p:txBody>
          <a:bodyPr>
            <a:normAutofit/>
          </a:bodyPr>
          <a:lstStyle/>
          <a:p>
            <a:r>
              <a:rPr lang="tr-TR" b="1" dirty="0">
                <a:solidFill>
                  <a:srgbClr val="FF0000"/>
                </a:solidFill>
              </a:rPr>
              <a:t>6.2. Kadına yönelik şiddetin önlenmesinde özel güvenlik görevlilerinin rolü </a:t>
            </a:r>
            <a:endParaRPr lang="tr-TR" dirty="0">
              <a:solidFill>
                <a:srgbClr val="FF0000"/>
              </a:solidFill>
            </a:endParaRPr>
          </a:p>
          <a:p>
            <a:r>
              <a:rPr lang="tr-TR" dirty="0">
                <a:solidFill>
                  <a:srgbClr val="000000"/>
                </a:solidFill>
              </a:rPr>
              <a:t>• Aile içi ve kadına yönelik şiddet kapsamında bir olayla karşılaşan Özel güvenlik görevlileri şiddet mağdurunun yazılı veya sözlü müracaatı olup olmadığına bakılmaksızın olaya müdahale ederek genel kolluğa bilgi vermelidir. </a:t>
            </a:r>
          </a:p>
          <a:p>
            <a:r>
              <a:rPr lang="tr-TR" dirty="0">
                <a:solidFill>
                  <a:srgbClr val="000000"/>
                </a:solidFill>
              </a:rPr>
              <a:t>• Kadına yönelik şiddet olayları </a:t>
            </a:r>
            <a:r>
              <a:rPr lang="tr-TR" dirty="0" smtClean="0">
                <a:solidFill>
                  <a:srgbClr val="000000"/>
                </a:solidFill>
              </a:rPr>
              <a:t>,adli </a:t>
            </a:r>
            <a:r>
              <a:rPr lang="tr-TR" dirty="0">
                <a:solidFill>
                  <a:srgbClr val="000000"/>
                </a:solidFill>
              </a:rPr>
              <a:t>bir olay olarak değerlendirildiğinden fiziksel şiddet barındırmasa bile meydana gelen olay yine de genel kolluğa bildirilmelidir. </a:t>
            </a:r>
          </a:p>
          <a:p>
            <a:r>
              <a:rPr lang="tr-TR" dirty="0">
                <a:solidFill>
                  <a:srgbClr val="000000"/>
                </a:solidFill>
              </a:rPr>
              <a:t>• Ayrıca, beyanlara yansıma bile şiddet olgusunu çağrıştıran durumlarda da ilgili birimlere bilgi verilmelidir.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57</a:t>
            </a:fld>
            <a:endParaRPr lang="tr-TR"/>
          </a:p>
        </p:txBody>
      </p:sp>
    </p:spTree>
    <p:extLst>
      <p:ext uri="{BB962C8B-B14F-4D97-AF65-F5344CB8AC3E}">
        <p14:creationId xmlns:p14="http://schemas.microsoft.com/office/powerpoint/2010/main" val="3866903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6284 sayılı kanun kapsamında haklarında Tedbir kararı verilenler; </a:t>
            </a:r>
            <a:endParaRPr lang="tr-TR" dirty="0">
              <a:solidFill>
                <a:srgbClr val="FF0000"/>
              </a:solidFill>
            </a:endParaRPr>
          </a:p>
          <a:p>
            <a:r>
              <a:rPr lang="tr-TR" dirty="0">
                <a:solidFill>
                  <a:srgbClr val="000000"/>
                </a:solidFill>
              </a:rPr>
              <a:t>• Tedbir süresince Ateşli silahları taşıma bulundurma izni verilmeyeceği, </a:t>
            </a:r>
          </a:p>
          <a:p>
            <a:r>
              <a:rPr lang="tr-TR" dirty="0" smtClean="0">
                <a:solidFill>
                  <a:srgbClr val="000000"/>
                </a:solidFill>
              </a:rPr>
              <a:t>• </a:t>
            </a:r>
            <a:r>
              <a:rPr lang="tr-TR" dirty="0">
                <a:solidFill>
                  <a:srgbClr val="000000"/>
                </a:solidFill>
              </a:rPr>
              <a:t>Varsa ruhsat verilmesine ve yenilemesine ilişkin işlemlerin bekletileceği, </a:t>
            </a:r>
          </a:p>
          <a:p>
            <a:r>
              <a:rPr lang="tr-TR" dirty="0">
                <a:solidFill>
                  <a:srgbClr val="000000"/>
                </a:solidFill>
              </a:rPr>
              <a:t>• Bunların ruhsata bağlanmış silahlarının ise tedbir kalkıncaya kadar genel kolluk tarafından muhafaza altına alınacağı düzenlenmiştir. </a:t>
            </a:r>
          </a:p>
          <a:p>
            <a:r>
              <a:rPr lang="tr-TR" dirty="0" smtClean="0">
                <a:solidFill>
                  <a:srgbClr val="000000"/>
                </a:solidFill>
              </a:rPr>
              <a:t>Ayrıca </a:t>
            </a:r>
            <a:r>
              <a:rPr lang="tr-TR" dirty="0">
                <a:solidFill>
                  <a:srgbClr val="000000"/>
                </a:solidFill>
              </a:rPr>
              <a:t>bu kanun kapsamında haklarında koruma Tedbiri verilenlere; geçici ve acil hal kapsamında valiliklerce kişi </a:t>
            </a:r>
            <a:r>
              <a:rPr lang="tr-TR" dirty="0" smtClean="0">
                <a:solidFill>
                  <a:srgbClr val="000000"/>
                </a:solidFill>
              </a:rPr>
              <a:t>koruma </a:t>
            </a:r>
            <a:r>
              <a:rPr lang="tr-TR" dirty="0">
                <a:solidFill>
                  <a:srgbClr val="000000"/>
                </a:solidFill>
              </a:rPr>
              <a:t>izni verilerek özel güvenlik görevlisi görevlendirilebilir.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58</a:t>
            </a:fld>
            <a:endParaRPr lang="tr-TR"/>
          </a:p>
        </p:txBody>
      </p:sp>
    </p:spTree>
    <p:extLst>
      <p:ext uri="{BB962C8B-B14F-4D97-AF65-F5344CB8AC3E}">
        <p14:creationId xmlns:p14="http://schemas.microsoft.com/office/powerpoint/2010/main" val="2357452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7. OLAY YERİNİN ÖNEMİ </a:t>
            </a:r>
            <a:endParaRPr lang="tr-TR" dirty="0">
              <a:solidFill>
                <a:srgbClr val="FF0000"/>
              </a:solidFill>
            </a:endParaRPr>
          </a:p>
          <a:p>
            <a:r>
              <a:rPr lang="tr-TR" b="1" dirty="0">
                <a:solidFill>
                  <a:srgbClr val="FF0000"/>
                </a:solidFill>
              </a:rPr>
              <a:t>Olay ( suç kavramı ile açıklandığında): </a:t>
            </a:r>
            <a:r>
              <a:rPr lang="tr-TR" dirty="0">
                <a:solidFill>
                  <a:srgbClr val="000000"/>
                </a:solidFill>
              </a:rPr>
              <a:t>kanunlarda açıkça suç olarak belirtilen hareketlerin belirli bir zamanda ve mekanda gerçekleşmesidir. Ayrıca olay, kontrolden çıkmış, olağanüstü durum anlamını da taşır. </a:t>
            </a:r>
          </a:p>
          <a:p>
            <a:r>
              <a:rPr lang="tr-TR" b="1" dirty="0">
                <a:solidFill>
                  <a:srgbClr val="FF0000"/>
                </a:solidFill>
              </a:rPr>
              <a:t>Olay yeri: </a:t>
            </a:r>
            <a:r>
              <a:rPr lang="tr-TR" dirty="0">
                <a:solidFill>
                  <a:srgbClr val="000000"/>
                </a:solidFill>
              </a:rPr>
              <a:t>olayın </a:t>
            </a:r>
            <a:r>
              <a:rPr lang="tr-TR" dirty="0" smtClean="0">
                <a:solidFill>
                  <a:srgbClr val="000000"/>
                </a:solidFill>
              </a:rPr>
              <a:t>işleniş tarzının, </a:t>
            </a:r>
            <a:r>
              <a:rPr lang="tr-TR" dirty="0">
                <a:solidFill>
                  <a:srgbClr val="000000"/>
                </a:solidFill>
              </a:rPr>
              <a:t>mağdur ve failin ilişkisinin </a:t>
            </a:r>
            <a:r>
              <a:rPr lang="tr-TR" dirty="0" smtClean="0">
                <a:solidFill>
                  <a:srgbClr val="000000"/>
                </a:solidFill>
              </a:rPr>
              <a:t>saptana </a:t>
            </a:r>
            <a:r>
              <a:rPr lang="tr-TR" dirty="0">
                <a:solidFill>
                  <a:srgbClr val="000000"/>
                </a:solidFill>
              </a:rPr>
              <a:t>bildiği dinamik bölgeye denir. </a:t>
            </a:r>
          </a:p>
          <a:p>
            <a:r>
              <a:rPr lang="tr-TR" b="1" dirty="0">
                <a:solidFill>
                  <a:srgbClr val="FF0000"/>
                </a:solidFill>
              </a:rPr>
              <a:t>Delil: </a:t>
            </a:r>
            <a:r>
              <a:rPr lang="tr-TR" b="1" dirty="0" smtClean="0">
                <a:solidFill>
                  <a:srgbClr val="FF0000"/>
                </a:solidFill>
              </a:rPr>
              <a:t>B</a:t>
            </a:r>
            <a:r>
              <a:rPr lang="tr-TR" dirty="0" smtClean="0">
                <a:solidFill>
                  <a:srgbClr val="000000"/>
                </a:solidFill>
              </a:rPr>
              <a:t>ir </a:t>
            </a:r>
            <a:r>
              <a:rPr lang="tr-TR" dirty="0">
                <a:solidFill>
                  <a:srgbClr val="000000"/>
                </a:solidFill>
              </a:rPr>
              <a:t>hukuki sorunu çözmeye, suç fiilini ispata, meydana gelen </a:t>
            </a:r>
            <a:r>
              <a:rPr lang="tr-TR" dirty="0" smtClean="0">
                <a:solidFill>
                  <a:srgbClr val="000000"/>
                </a:solidFill>
              </a:rPr>
              <a:t>suçun </a:t>
            </a:r>
            <a:r>
              <a:rPr lang="tr-TR" dirty="0">
                <a:solidFill>
                  <a:srgbClr val="000000"/>
                </a:solidFill>
              </a:rPr>
              <a:t>aydınlatılması ve suç faillerinin </a:t>
            </a:r>
            <a:r>
              <a:rPr lang="tr-TR" dirty="0" smtClean="0">
                <a:solidFill>
                  <a:srgbClr val="000000"/>
                </a:solidFill>
              </a:rPr>
              <a:t>tespitine </a:t>
            </a:r>
            <a:r>
              <a:rPr lang="tr-TR" dirty="0">
                <a:solidFill>
                  <a:srgbClr val="000000"/>
                </a:solidFill>
              </a:rPr>
              <a:t>yarayan, hukuka uygun elde edilmiş her türlü ispat vasıtasına </a:t>
            </a:r>
            <a:r>
              <a:rPr lang="tr-TR" b="1" dirty="0">
                <a:solidFill>
                  <a:srgbClr val="FF0000"/>
                </a:solidFill>
              </a:rPr>
              <a:t>delil </a:t>
            </a:r>
            <a:r>
              <a:rPr lang="tr-TR" dirty="0">
                <a:solidFill>
                  <a:srgbClr val="000000"/>
                </a:solidFill>
              </a:rPr>
              <a:t>denir. </a:t>
            </a:r>
          </a:p>
          <a:p>
            <a:r>
              <a:rPr lang="tr-TR" b="1" dirty="0">
                <a:solidFill>
                  <a:srgbClr val="FF0000"/>
                </a:solidFill>
              </a:rPr>
              <a:t>Bulgu</a:t>
            </a:r>
            <a:r>
              <a:rPr lang="tr-TR" b="1" dirty="0">
                <a:solidFill>
                  <a:srgbClr val="000000"/>
                </a:solidFill>
              </a:rPr>
              <a:t>: </a:t>
            </a:r>
            <a:r>
              <a:rPr lang="tr-TR" dirty="0">
                <a:solidFill>
                  <a:srgbClr val="000000"/>
                </a:solidFill>
              </a:rPr>
              <a:t>Olay yeri inceleme sırasında olay yeri-fail-mağdur arasındaki ilişkiyi ortaya koymak amacıyla olay yerinde elde edilen Ve henüz hukuki nitelik kazanmamış her türlü maddi (fiziksel) unsurlardır.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59</a:t>
            </a:fld>
            <a:endParaRPr lang="tr-TR"/>
          </a:p>
        </p:txBody>
      </p:sp>
    </p:spTree>
    <p:extLst>
      <p:ext uri="{BB962C8B-B14F-4D97-AF65-F5344CB8AC3E}">
        <p14:creationId xmlns:p14="http://schemas.microsoft.com/office/powerpoint/2010/main" val="16350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68" y="474166"/>
            <a:ext cx="8929718" cy="5877272"/>
          </a:xfrm>
        </p:spPr>
        <p:txBody>
          <a:bodyPr>
            <a:noAutofit/>
          </a:bodyPr>
          <a:lstStyle/>
          <a:p>
            <a:r>
              <a:rPr lang="tr-TR" sz="2300" b="1" dirty="0">
                <a:solidFill>
                  <a:srgbClr val="FF0000"/>
                </a:solidFill>
                <a:latin typeface="Times New Roman"/>
              </a:rPr>
              <a:t>1.3.2.Caydırıcı Olmalı </a:t>
            </a:r>
            <a:endParaRPr lang="tr-TR" sz="2300" dirty="0">
              <a:solidFill>
                <a:srgbClr val="FF0000"/>
              </a:solidFill>
              <a:latin typeface="Times New Roman"/>
            </a:endParaRPr>
          </a:p>
          <a:p>
            <a:r>
              <a:rPr lang="tr-TR" sz="2300" dirty="0">
                <a:solidFill>
                  <a:srgbClr val="000000"/>
                </a:solidFill>
                <a:latin typeface="Times New Roman"/>
              </a:rPr>
              <a:t>Suç işleme potansiyeli olan kişiler Eylem öncesi genelde yapılan ve keşif yaptıklarından dolayı alınacak güvenlik tedbirleri caydırıcı </a:t>
            </a:r>
            <a:r>
              <a:rPr lang="tr-TR" sz="2300" dirty="0" smtClean="0">
                <a:solidFill>
                  <a:srgbClr val="000000"/>
                </a:solidFill>
                <a:latin typeface="Times New Roman"/>
              </a:rPr>
              <a:t>olmalıdır. </a:t>
            </a:r>
          </a:p>
          <a:p>
            <a:r>
              <a:rPr lang="tr-TR" sz="2300" b="1" dirty="0" smtClean="0">
                <a:solidFill>
                  <a:srgbClr val="FF0000"/>
                </a:solidFill>
                <a:latin typeface="Times New Roman"/>
              </a:rPr>
              <a:t>Örneğin</a:t>
            </a:r>
            <a:r>
              <a:rPr lang="tr-TR" sz="2300" dirty="0" smtClean="0">
                <a:solidFill>
                  <a:srgbClr val="000000"/>
                </a:solidFill>
                <a:latin typeface="Times New Roman"/>
              </a:rPr>
              <a:t> </a:t>
            </a:r>
            <a:r>
              <a:rPr lang="tr-TR" sz="2300" dirty="0">
                <a:solidFill>
                  <a:srgbClr val="000000"/>
                </a:solidFill>
                <a:latin typeface="Times New Roman"/>
              </a:rPr>
              <a:t>bir kurumda görülmeyen 5 kamera yerine görünür bir kameranın olması yine devriye görevlilerinin görünür bir şekilde devriye görevini yerine getirmeleri suç işlenmesinin önüne geçebilir. </a:t>
            </a:r>
          </a:p>
          <a:p>
            <a:r>
              <a:rPr lang="tr-TR" sz="2300" b="1" dirty="0">
                <a:solidFill>
                  <a:srgbClr val="FF0000"/>
                </a:solidFill>
                <a:latin typeface="Times New Roman"/>
              </a:rPr>
              <a:t>1.3.3.Maliyet/Fayda Dengesi Gözetilmeli </a:t>
            </a:r>
            <a:endParaRPr lang="tr-TR" sz="2300" dirty="0">
              <a:solidFill>
                <a:srgbClr val="FF0000"/>
              </a:solidFill>
              <a:latin typeface="Times New Roman"/>
            </a:endParaRPr>
          </a:p>
          <a:p>
            <a:r>
              <a:rPr lang="tr-TR" sz="2300" dirty="0">
                <a:solidFill>
                  <a:srgbClr val="000000"/>
                </a:solidFill>
                <a:latin typeface="Times New Roman"/>
              </a:rPr>
              <a:t>Güvenlik sistem ve cihazları seçilirken kullanışlı olmasına yeterli personel ile çalışmasına ve maliyet durumuna dikkat edilmesi gerekir cihazın pahalı olması her zaman istenen verimi sağlamayabilir. </a:t>
            </a:r>
          </a:p>
          <a:p>
            <a:r>
              <a:rPr lang="tr-TR" sz="2300" b="1" dirty="0">
                <a:solidFill>
                  <a:srgbClr val="FF0000"/>
                </a:solidFill>
                <a:latin typeface="Times New Roman"/>
              </a:rPr>
              <a:t>1.3.4 özgürlük ve güvenlik dengesi gözetilmeli </a:t>
            </a:r>
            <a:endParaRPr lang="tr-TR" sz="2300" dirty="0">
              <a:solidFill>
                <a:srgbClr val="FF0000"/>
              </a:solidFill>
              <a:latin typeface="Times New Roman"/>
            </a:endParaRPr>
          </a:p>
          <a:p>
            <a:r>
              <a:rPr lang="tr-TR" sz="2300" dirty="0">
                <a:solidFill>
                  <a:srgbClr val="000000"/>
                </a:solidFill>
                <a:latin typeface="Times New Roman"/>
              </a:rPr>
              <a:t>Uygulanan güvenlik tedbirleri kişilerin özgürlüklerini </a:t>
            </a:r>
            <a:r>
              <a:rPr lang="tr-TR" sz="2300" dirty="0" smtClean="0">
                <a:solidFill>
                  <a:srgbClr val="000000"/>
                </a:solidFill>
                <a:latin typeface="Times New Roman"/>
              </a:rPr>
              <a:t>sınırlamamalı ,günlük </a:t>
            </a:r>
            <a:r>
              <a:rPr lang="tr-TR" sz="2300" dirty="0">
                <a:solidFill>
                  <a:srgbClr val="000000"/>
                </a:solidFill>
                <a:latin typeface="Times New Roman"/>
              </a:rPr>
              <a:t>yaşantılarını kısıtlanmaktan ziyade kolaylaştırmaya yönelik </a:t>
            </a:r>
            <a:r>
              <a:rPr lang="tr-TR" sz="2300" dirty="0" smtClean="0">
                <a:solidFill>
                  <a:srgbClr val="000000"/>
                </a:solidFill>
                <a:latin typeface="Times New Roman"/>
              </a:rPr>
              <a:t>olmalıdır. </a:t>
            </a:r>
            <a:r>
              <a:rPr lang="tr-TR" sz="2300" dirty="0">
                <a:solidFill>
                  <a:srgbClr val="000000"/>
                </a:solidFill>
                <a:latin typeface="Times New Roman"/>
              </a:rPr>
              <a:t>Bu nedenle özgürlük ve güvenlik arasındaki dengenin gözetilmesi önemlidir</a:t>
            </a:r>
            <a:r>
              <a:rPr lang="tr-TR" sz="2300" dirty="0" smtClean="0">
                <a:solidFill>
                  <a:srgbClr val="000000"/>
                </a:solidFill>
                <a:latin typeface="Times New Roman"/>
              </a:rPr>
              <a:t>.</a:t>
            </a:r>
            <a:endParaRPr lang="tr-TR" sz="23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38659274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7.1. Olay Yeri İncelemesinin Amacı </a:t>
            </a:r>
            <a:endParaRPr lang="tr-TR" dirty="0">
              <a:solidFill>
                <a:srgbClr val="FF0000"/>
              </a:solidFill>
            </a:endParaRPr>
          </a:p>
          <a:p>
            <a:r>
              <a:rPr lang="tr-TR" dirty="0">
                <a:solidFill>
                  <a:srgbClr val="000000"/>
                </a:solidFill>
              </a:rPr>
              <a:t>• Meydana gelen bir olayın gerçekten bir adli olay olup olmadığını belirlemek, </a:t>
            </a:r>
          </a:p>
          <a:p>
            <a:r>
              <a:rPr lang="tr-TR" dirty="0">
                <a:solidFill>
                  <a:srgbClr val="000000"/>
                </a:solidFill>
              </a:rPr>
              <a:t>• Olayın tahmin edilen biçimde ve koşullarda meydana gelip gelmediğini ortaya çıkarmak, </a:t>
            </a:r>
          </a:p>
          <a:p>
            <a:r>
              <a:rPr lang="tr-TR" dirty="0">
                <a:solidFill>
                  <a:srgbClr val="000000"/>
                </a:solidFill>
              </a:rPr>
              <a:t>• İşlenen suçun aydınlatılması ve adli makamların olayla ilgili olarak karar vermesini sağlamak amacıyla olay yerini belgelemek, </a:t>
            </a:r>
          </a:p>
          <a:p>
            <a:r>
              <a:rPr lang="tr-TR" dirty="0">
                <a:solidFill>
                  <a:srgbClr val="000000"/>
                </a:solidFill>
              </a:rPr>
              <a:t>• Olay yeri, fail ve mağdur bağlantısını kuracak </a:t>
            </a:r>
            <a:r>
              <a:rPr lang="tr-TR" dirty="0" smtClean="0">
                <a:solidFill>
                  <a:srgbClr val="000000"/>
                </a:solidFill>
              </a:rPr>
              <a:t>maddi </a:t>
            </a:r>
            <a:r>
              <a:rPr lang="tr-TR" dirty="0">
                <a:solidFill>
                  <a:srgbClr val="000000"/>
                </a:solidFill>
              </a:rPr>
              <a:t>suç delillerine ulaşmaktır. </a:t>
            </a:r>
          </a:p>
          <a:p>
            <a:endParaRPr lang="tr-TR" dirty="0">
              <a:solidFill>
                <a:srgbClr val="000000"/>
              </a:solidFill>
            </a:endParaRPr>
          </a:p>
          <a:p>
            <a:r>
              <a:rPr lang="tr-TR" b="1" dirty="0">
                <a:solidFill>
                  <a:srgbClr val="FF0000"/>
                </a:solidFill>
              </a:rPr>
              <a:t>7.2. Bulgu/ Delillerin Özellikleri </a:t>
            </a:r>
            <a:endParaRPr lang="tr-TR" dirty="0">
              <a:solidFill>
                <a:srgbClr val="FF0000"/>
              </a:solidFill>
            </a:endParaRPr>
          </a:p>
          <a:p>
            <a:r>
              <a:rPr lang="tr-TR" dirty="0">
                <a:solidFill>
                  <a:srgbClr val="000000"/>
                </a:solidFill>
              </a:rPr>
              <a:t>• Toplanan bulgular hukuka uygun yoldan elde edilmelidir. </a:t>
            </a:r>
          </a:p>
          <a:p>
            <a:r>
              <a:rPr lang="tr-TR" dirty="0">
                <a:solidFill>
                  <a:srgbClr val="000000"/>
                </a:solidFill>
              </a:rPr>
              <a:t>• Bulgular gerçekçi ve mantıklı olmak zorundadır. </a:t>
            </a:r>
          </a:p>
          <a:p>
            <a:r>
              <a:rPr lang="tr-TR" dirty="0">
                <a:solidFill>
                  <a:srgbClr val="000000"/>
                </a:solidFill>
              </a:rPr>
              <a:t>• Suçu oluşturan olayı temsil edici </a:t>
            </a:r>
            <a:r>
              <a:rPr lang="tr-TR" dirty="0" smtClean="0">
                <a:solidFill>
                  <a:srgbClr val="000000"/>
                </a:solidFill>
              </a:rPr>
              <a:t>olmalıdır. </a:t>
            </a:r>
            <a:endParaRPr lang="tr-TR" dirty="0">
              <a:solidFill>
                <a:srgbClr val="000000"/>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60</a:t>
            </a:fld>
            <a:endParaRPr lang="tr-TR"/>
          </a:p>
        </p:txBody>
      </p:sp>
    </p:spTree>
    <p:extLst>
      <p:ext uri="{BB962C8B-B14F-4D97-AF65-F5344CB8AC3E}">
        <p14:creationId xmlns:p14="http://schemas.microsoft.com/office/powerpoint/2010/main" val="208177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rmAutofit/>
          </a:bodyPr>
          <a:lstStyle/>
          <a:p>
            <a:r>
              <a:rPr lang="tr-TR" b="1" dirty="0">
                <a:solidFill>
                  <a:srgbClr val="FF0000"/>
                </a:solidFill>
              </a:rPr>
              <a:t>7.3. Bulgu / Delillerin Faydaları </a:t>
            </a:r>
            <a:endParaRPr lang="tr-TR" dirty="0">
              <a:solidFill>
                <a:srgbClr val="FF0000"/>
              </a:solidFill>
            </a:endParaRPr>
          </a:p>
          <a:p>
            <a:r>
              <a:rPr lang="tr-TR" dirty="0">
                <a:solidFill>
                  <a:srgbClr val="000000"/>
                </a:solidFill>
              </a:rPr>
              <a:t>• İşlenmiş bir suçu kanıtlayabilir ve suçun anahtar unsurunu tespit eder, </a:t>
            </a:r>
          </a:p>
          <a:p>
            <a:r>
              <a:rPr lang="tr-TR" dirty="0">
                <a:solidFill>
                  <a:srgbClr val="000000"/>
                </a:solidFill>
              </a:rPr>
              <a:t>• Şüpheli-mağdur-olay yeri arasındaki ilişki ortaya çıkarır, </a:t>
            </a:r>
          </a:p>
          <a:p>
            <a:r>
              <a:rPr lang="tr-TR" dirty="0">
                <a:solidFill>
                  <a:srgbClr val="000000"/>
                </a:solidFill>
              </a:rPr>
              <a:t>• Suça katılan şahısların kimliğini belirler, </a:t>
            </a:r>
          </a:p>
          <a:p>
            <a:r>
              <a:rPr lang="tr-TR" dirty="0">
                <a:solidFill>
                  <a:srgbClr val="000000"/>
                </a:solidFill>
              </a:rPr>
              <a:t>• Şüphelinin suçsuzluğunu veya </a:t>
            </a:r>
            <a:r>
              <a:rPr lang="tr-TR" dirty="0" smtClean="0">
                <a:solidFill>
                  <a:srgbClr val="000000"/>
                </a:solidFill>
              </a:rPr>
              <a:t>suçluluğunu </a:t>
            </a:r>
            <a:r>
              <a:rPr lang="tr-TR" dirty="0">
                <a:solidFill>
                  <a:srgbClr val="000000"/>
                </a:solidFill>
              </a:rPr>
              <a:t>ortaya çıkarır, </a:t>
            </a:r>
          </a:p>
          <a:p>
            <a:r>
              <a:rPr lang="tr-TR" dirty="0">
                <a:solidFill>
                  <a:srgbClr val="000000"/>
                </a:solidFill>
              </a:rPr>
              <a:t>• Mağdurun veya tanıkların ifadesini doğrulayabilir, </a:t>
            </a:r>
          </a:p>
          <a:p>
            <a:r>
              <a:rPr lang="tr-TR" dirty="0">
                <a:solidFill>
                  <a:srgbClr val="000000"/>
                </a:solidFill>
              </a:rPr>
              <a:t>• Suça katılanların suçtaki kusurluluk derecesinin belirlenmesine yardımcı olur, </a:t>
            </a:r>
          </a:p>
          <a:p>
            <a:r>
              <a:rPr lang="tr-TR" dirty="0">
                <a:solidFill>
                  <a:srgbClr val="000000"/>
                </a:solidFill>
              </a:rPr>
              <a:t>• Şüpheli şahsın suçunu kabullenmesi ve itiraflarını sağlayabilir, </a:t>
            </a:r>
          </a:p>
          <a:p>
            <a:r>
              <a:rPr lang="tr-TR" dirty="0">
                <a:solidFill>
                  <a:srgbClr val="000000"/>
                </a:solidFill>
              </a:rPr>
              <a:t>• Görgü şahitlerinin beyanlarından daha güvenilirdir, </a:t>
            </a:r>
          </a:p>
          <a:p>
            <a:r>
              <a:rPr lang="tr-TR" dirty="0">
                <a:solidFill>
                  <a:srgbClr val="000000"/>
                </a:solidFill>
              </a:rPr>
              <a:t>• Suçun işleniş biçiminin tespitinde fayda sağlar, </a:t>
            </a:r>
          </a:p>
          <a:p>
            <a:r>
              <a:rPr lang="tr-TR" dirty="0">
                <a:solidFill>
                  <a:srgbClr val="000000"/>
                </a:solidFill>
              </a:rPr>
              <a:t>• Diğer benzeri olaylarla ilişkilendirilmesini sağlar. </a:t>
            </a:r>
            <a:endParaRPr lang="tr-TR" dirty="0" smtClean="0">
              <a:solidFill>
                <a:srgbClr val="000000"/>
              </a:solidFill>
            </a:endParaRPr>
          </a:p>
          <a:p>
            <a:r>
              <a:rPr lang="tr-TR" b="1" dirty="0" smtClean="0">
                <a:solidFill>
                  <a:srgbClr val="FF0000"/>
                </a:solidFill>
              </a:rPr>
              <a:t>7.4</a:t>
            </a:r>
            <a:r>
              <a:rPr lang="tr-TR" b="1" dirty="0">
                <a:solidFill>
                  <a:srgbClr val="FF0000"/>
                </a:solidFill>
              </a:rPr>
              <a:t>. Bulgu/ Delil Çeşitleri </a:t>
            </a:r>
            <a:endParaRPr lang="tr-TR" dirty="0">
              <a:solidFill>
                <a:srgbClr val="FF0000"/>
              </a:solidFill>
            </a:endParaRPr>
          </a:p>
          <a:p>
            <a:r>
              <a:rPr lang="tr-TR" b="1" dirty="0" smtClean="0">
                <a:solidFill>
                  <a:srgbClr val="FF0000"/>
                </a:solidFill>
              </a:rPr>
              <a:t>Beyan deliller</a:t>
            </a:r>
            <a:r>
              <a:rPr lang="tr-TR" b="1" dirty="0" smtClean="0"/>
              <a:t>, </a:t>
            </a:r>
            <a:r>
              <a:rPr lang="tr-TR" dirty="0" smtClean="0"/>
              <a:t>Olayla ilgili olarak şüpheli,sanık,tanık ve mağdurların vermiş olduğu ifadeleri kapsar.</a:t>
            </a:r>
          </a:p>
          <a:p>
            <a:r>
              <a:rPr lang="tr-TR" b="1" dirty="0" smtClean="0">
                <a:solidFill>
                  <a:srgbClr val="FF0000"/>
                </a:solidFill>
              </a:rPr>
              <a:t>Maddi Deliller: </a:t>
            </a:r>
            <a:r>
              <a:rPr lang="tr-TR" dirty="0" smtClean="0"/>
              <a:t>Beyanların dışında kalan her türlü ispat vasıtalarına denir.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61</a:t>
            </a:fld>
            <a:endParaRPr lang="tr-TR"/>
          </a:p>
        </p:txBody>
      </p:sp>
    </p:spTree>
    <p:extLst>
      <p:ext uri="{BB962C8B-B14F-4D97-AF65-F5344CB8AC3E}">
        <p14:creationId xmlns:p14="http://schemas.microsoft.com/office/powerpoint/2010/main" val="4271986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82296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62</a:t>
            </a:fld>
            <a:endParaRPr lang="tr-TR"/>
          </a:p>
        </p:txBody>
      </p:sp>
    </p:spTree>
    <p:extLst>
      <p:ext uri="{BB962C8B-B14F-4D97-AF65-F5344CB8AC3E}">
        <p14:creationId xmlns:p14="http://schemas.microsoft.com/office/powerpoint/2010/main" val="14693819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7.4.2.1. Biyolojik Bulgular </a:t>
            </a:r>
            <a:endParaRPr lang="tr-TR" dirty="0">
              <a:solidFill>
                <a:srgbClr val="FF0000"/>
              </a:solidFill>
            </a:endParaRPr>
          </a:p>
          <a:p>
            <a:r>
              <a:rPr lang="tr-TR" dirty="0">
                <a:solidFill>
                  <a:srgbClr val="000000"/>
                </a:solidFill>
              </a:rPr>
              <a:t>Canlıların vücudundan kopan, düşen veya akan her türlü bulguya biyolojik bulgu denir. Biyolojik bulguların incelenmesinde temel amaç; DNA ya ulaşmaktır. DNA (</a:t>
            </a:r>
            <a:r>
              <a:rPr lang="tr-TR" dirty="0" err="1">
                <a:solidFill>
                  <a:srgbClr val="000000"/>
                </a:solidFill>
              </a:rPr>
              <a:t>deoksiribo</a:t>
            </a:r>
            <a:r>
              <a:rPr lang="tr-TR" dirty="0">
                <a:solidFill>
                  <a:srgbClr val="000000"/>
                </a:solidFill>
              </a:rPr>
              <a:t> nükleik asit), bir kişinin genetik bilgisinin tamamının yer aldığı yapı taşıdır. Biyolojik duygular </a:t>
            </a:r>
            <a:r>
              <a:rPr lang="tr-TR" dirty="0" smtClean="0">
                <a:solidFill>
                  <a:srgbClr val="000000"/>
                </a:solidFill>
              </a:rPr>
              <a:t>hızla </a:t>
            </a:r>
            <a:r>
              <a:rPr lang="tr-TR" dirty="0">
                <a:solidFill>
                  <a:srgbClr val="000000"/>
                </a:solidFill>
              </a:rPr>
              <a:t>bozulmaya Müsaittir. Toplanma ve paketlenme usullerine dikkat etmek gerekir. </a:t>
            </a:r>
          </a:p>
          <a:p>
            <a:r>
              <a:rPr lang="tr-TR" dirty="0">
                <a:solidFill>
                  <a:srgbClr val="000000"/>
                </a:solidFill>
              </a:rPr>
              <a:t>• </a:t>
            </a:r>
            <a:r>
              <a:rPr lang="tr-TR" b="1" dirty="0">
                <a:solidFill>
                  <a:srgbClr val="FF0000"/>
                </a:solidFill>
              </a:rPr>
              <a:t>Biyolojik </a:t>
            </a:r>
            <a:r>
              <a:rPr lang="tr-TR" b="1" dirty="0" smtClean="0">
                <a:solidFill>
                  <a:srgbClr val="FF0000"/>
                </a:solidFill>
              </a:rPr>
              <a:t>bulgu </a:t>
            </a:r>
            <a:r>
              <a:rPr lang="tr-TR" b="1" dirty="0">
                <a:solidFill>
                  <a:srgbClr val="FF0000"/>
                </a:solidFill>
              </a:rPr>
              <a:t>çeşitleri; </a:t>
            </a:r>
            <a:r>
              <a:rPr lang="tr-TR" dirty="0">
                <a:solidFill>
                  <a:srgbClr val="000000"/>
                </a:solidFill>
              </a:rPr>
              <a:t>kan, kıl, tükürük,, cinsel akıntı, idrar, gaita, doku, kemik parçaları, kepek, deri döküntüleri, burun akıntısı vb.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63</a:t>
            </a:fld>
            <a:endParaRPr lang="tr-TR"/>
          </a:p>
        </p:txBody>
      </p:sp>
    </p:spTree>
    <p:extLst>
      <p:ext uri="{BB962C8B-B14F-4D97-AF65-F5344CB8AC3E}">
        <p14:creationId xmlns:p14="http://schemas.microsoft.com/office/powerpoint/2010/main" val="110118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7.4.2.2. Kimyasal Bulgular </a:t>
            </a:r>
            <a:endParaRPr lang="tr-TR" dirty="0">
              <a:solidFill>
                <a:srgbClr val="FF0000"/>
              </a:solidFill>
            </a:endParaRPr>
          </a:p>
          <a:p>
            <a:r>
              <a:rPr lang="tr-TR" dirty="0">
                <a:solidFill>
                  <a:srgbClr val="000000"/>
                </a:solidFill>
              </a:rPr>
              <a:t>Olay yerinde mağdur, maktul , fail üzerinde veya çevresinde bulunan kimyasal özellik taşıyan ve üzerinde kimyasal inceleme gerektiren tüm bulgular kimyasal bulgu olarak değerlendirilir. </a:t>
            </a:r>
          </a:p>
          <a:p>
            <a:r>
              <a:rPr lang="tr-TR" dirty="0">
                <a:solidFill>
                  <a:srgbClr val="000000"/>
                </a:solidFill>
              </a:rPr>
              <a:t>• </a:t>
            </a:r>
            <a:r>
              <a:rPr lang="tr-TR" b="1" dirty="0">
                <a:solidFill>
                  <a:srgbClr val="FF0000"/>
                </a:solidFill>
              </a:rPr>
              <a:t>Kimyasal </a:t>
            </a:r>
            <a:r>
              <a:rPr lang="tr-TR" b="1" dirty="0" smtClean="0">
                <a:solidFill>
                  <a:srgbClr val="FF0000"/>
                </a:solidFill>
              </a:rPr>
              <a:t>bulgu </a:t>
            </a:r>
            <a:r>
              <a:rPr lang="tr-TR" b="1" dirty="0">
                <a:solidFill>
                  <a:srgbClr val="FF0000"/>
                </a:solidFill>
              </a:rPr>
              <a:t>çeşitleri: </a:t>
            </a:r>
            <a:r>
              <a:rPr lang="tr-TR" b="1" dirty="0" smtClean="0">
                <a:solidFill>
                  <a:srgbClr val="FF0000"/>
                </a:solidFill>
              </a:rPr>
              <a:t>A</a:t>
            </a:r>
            <a:r>
              <a:rPr lang="tr-TR" dirty="0" smtClean="0">
                <a:solidFill>
                  <a:srgbClr val="000000"/>
                </a:solidFill>
              </a:rPr>
              <a:t>tış </a:t>
            </a:r>
            <a:r>
              <a:rPr lang="tr-TR" dirty="0">
                <a:solidFill>
                  <a:srgbClr val="000000"/>
                </a:solidFill>
              </a:rPr>
              <a:t>artıkları, patlayıcı maddeler, yanıcı ve yakıcı maddeler (yangın artıkları, petrol türevi maddeler vb.), narkotik ve uyuşturucu maddeler, Can veya cam parçaları, lif, kumaş parçaları, boyalar-polimer ve yapıştırıcı maddeler, Toprak numuneleri, </a:t>
            </a:r>
            <a:r>
              <a:rPr lang="tr-TR" dirty="0" err="1" smtClean="0">
                <a:solidFill>
                  <a:srgbClr val="000000"/>
                </a:solidFill>
              </a:rPr>
              <a:t>toksit</a:t>
            </a:r>
            <a:r>
              <a:rPr lang="tr-TR" dirty="0" smtClean="0">
                <a:solidFill>
                  <a:srgbClr val="000000"/>
                </a:solidFill>
              </a:rPr>
              <a:t> </a:t>
            </a:r>
            <a:r>
              <a:rPr lang="tr-TR" dirty="0">
                <a:solidFill>
                  <a:srgbClr val="000000"/>
                </a:solidFill>
              </a:rPr>
              <a:t>maddeler ve ilaçlar, diğer kimyevi maddeler.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64</a:t>
            </a:fld>
            <a:endParaRPr lang="tr-TR"/>
          </a:p>
        </p:txBody>
      </p:sp>
    </p:spTree>
    <p:extLst>
      <p:ext uri="{BB962C8B-B14F-4D97-AF65-F5344CB8AC3E}">
        <p14:creationId xmlns:p14="http://schemas.microsoft.com/office/powerpoint/2010/main" val="31380496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7.4.2.3 Fiziksel Bulgular </a:t>
            </a:r>
            <a:endParaRPr lang="tr-TR" dirty="0">
              <a:solidFill>
                <a:srgbClr val="FF0000"/>
              </a:solidFill>
            </a:endParaRPr>
          </a:p>
          <a:p>
            <a:r>
              <a:rPr lang="tr-TR" dirty="0">
                <a:solidFill>
                  <a:srgbClr val="000000"/>
                </a:solidFill>
              </a:rPr>
              <a:t>Olay yerinde mağdur, Maktul veya şüpheli üzerinde ya da çevresinde bulunan, suçta kullanılan, Fiziksel özellik taşıyan ve üzerinde fiziksel inceleme gerektiren tüm bulgulardır. </a:t>
            </a:r>
          </a:p>
          <a:p>
            <a:r>
              <a:rPr lang="tr-TR" dirty="0">
                <a:solidFill>
                  <a:srgbClr val="000000"/>
                </a:solidFill>
              </a:rPr>
              <a:t>• </a:t>
            </a:r>
            <a:r>
              <a:rPr lang="tr-TR" b="1" dirty="0">
                <a:solidFill>
                  <a:srgbClr val="FF0000"/>
                </a:solidFill>
              </a:rPr>
              <a:t>Fiziksel bulgu çeşitler</a:t>
            </a:r>
            <a:r>
              <a:rPr lang="tr-TR" b="1" dirty="0">
                <a:solidFill>
                  <a:srgbClr val="000000"/>
                </a:solidFill>
              </a:rPr>
              <a:t>i; </a:t>
            </a:r>
            <a:r>
              <a:rPr lang="tr-TR" dirty="0">
                <a:solidFill>
                  <a:srgbClr val="000000"/>
                </a:solidFill>
              </a:rPr>
              <a:t>ateşli ve ateşsiz silahlar, fişek, çekirdek, kovan, kartuş, tapalar, olay yeri ile ilgili belgeler, lifler, cam veya cam parçaları, suçta kullanılan diğer araç ve gereçler.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65</a:t>
            </a:fld>
            <a:endParaRPr lang="tr-TR"/>
          </a:p>
        </p:txBody>
      </p:sp>
    </p:spTree>
    <p:extLst>
      <p:ext uri="{BB962C8B-B14F-4D97-AF65-F5344CB8AC3E}">
        <p14:creationId xmlns:p14="http://schemas.microsoft.com/office/powerpoint/2010/main" val="36412851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7.4.2.4. İz Bulgular </a:t>
            </a:r>
            <a:endParaRPr lang="tr-TR" dirty="0">
              <a:solidFill>
                <a:srgbClr val="FF0000"/>
              </a:solidFill>
            </a:endParaRPr>
          </a:p>
          <a:p>
            <a:r>
              <a:rPr lang="tr-TR" dirty="0">
                <a:solidFill>
                  <a:srgbClr val="000000"/>
                </a:solidFill>
              </a:rPr>
              <a:t>Belirli bir baskı neticesinde yüzeylerde oluşan her türlü görünür- görünmez (</a:t>
            </a:r>
            <a:r>
              <a:rPr lang="tr-TR" dirty="0" err="1">
                <a:solidFill>
                  <a:srgbClr val="000000"/>
                </a:solidFill>
              </a:rPr>
              <a:t>parmak,avuç</a:t>
            </a:r>
            <a:r>
              <a:rPr lang="tr-TR" dirty="0">
                <a:solidFill>
                  <a:srgbClr val="000000"/>
                </a:solidFill>
              </a:rPr>
              <a:t> vb.) izler ile suçta kullanılan araç ve gereçlerin zorlamalardan ve temaslardan dolayı yüzeylerde veya kendi üzerlerinde bıraktığı izlerdir. </a:t>
            </a:r>
          </a:p>
          <a:p>
            <a:r>
              <a:rPr lang="tr-TR" dirty="0">
                <a:solidFill>
                  <a:srgbClr val="000000"/>
                </a:solidFill>
              </a:rPr>
              <a:t>İnsan bedenindeki parmak, avuç, ayak, diş gibi organların bıraktığı kimlik tespitine yarayabilecek bu izlere bireysel tanımlayıcı izler denir. </a:t>
            </a:r>
          </a:p>
          <a:p>
            <a:r>
              <a:rPr lang="tr-TR" dirty="0">
                <a:solidFill>
                  <a:srgbClr val="000000"/>
                </a:solidFill>
              </a:rPr>
              <a:t>• </a:t>
            </a:r>
            <a:r>
              <a:rPr lang="tr-TR" b="1" dirty="0">
                <a:solidFill>
                  <a:srgbClr val="FF0000"/>
                </a:solidFill>
              </a:rPr>
              <a:t>İz bulgu çeşitleri; </a:t>
            </a:r>
            <a:r>
              <a:rPr lang="tr-TR" dirty="0">
                <a:solidFill>
                  <a:srgbClr val="000000"/>
                </a:solidFill>
              </a:rPr>
              <a:t>parmak izi, avuç izi, ayak izi, kulak izi, diş izi, araç lastik izi, alet izi ve benzeri.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66</a:t>
            </a:fld>
            <a:endParaRPr lang="tr-TR"/>
          </a:p>
        </p:txBody>
      </p:sp>
    </p:spTree>
    <p:extLst>
      <p:ext uri="{BB962C8B-B14F-4D97-AF65-F5344CB8AC3E}">
        <p14:creationId xmlns:p14="http://schemas.microsoft.com/office/powerpoint/2010/main" val="11954451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İz bulgular nerelerde bulunur? </a:t>
            </a:r>
            <a:endParaRPr lang="tr-TR" dirty="0">
              <a:solidFill>
                <a:srgbClr val="FF0000"/>
              </a:solidFill>
            </a:endParaRPr>
          </a:p>
          <a:p>
            <a:r>
              <a:rPr lang="tr-TR" dirty="0">
                <a:solidFill>
                  <a:srgbClr val="000000"/>
                </a:solidFill>
              </a:rPr>
              <a:t>• Her türlü yumuşak ve sert zeminlerde, </a:t>
            </a:r>
          </a:p>
          <a:p>
            <a:r>
              <a:rPr lang="tr-TR" dirty="0">
                <a:solidFill>
                  <a:srgbClr val="000000"/>
                </a:solidFill>
              </a:rPr>
              <a:t>• Gözenekli ve gözeneksiz yüzeylerde, </a:t>
            </a:r>
          </a:p>
          <a:p>
            <a:r>
              <a:rPr lang="tr-TR" dirty="0">
                <a:solidFill>
                  <a:srgbClr val="000000"/>
                </a:solidFill>
              </a:rPr>
              <a:t>• Islak ve kuru yüzeylerde, </a:t>
            </a:r>
          </a:p>
          <a:p>
            <a:r>
              <a:rPr lang="tr-TR" dirty="0">
                <a:solidFill>
                  <a:srgbClr val="000000"/>
                </a:solidFill>
              </a:rPr>
              <a:t>• Kanlı yüzeylerde, </a:t>
            </a:r>
          </a:p>
          <a:p>
            <a:r>
              <a:rPr lang="tr-TR" dirty="0">
                <a:solidFill>
                  <a:srgbClr val="000000"/>
                </a:solidFill>
              </a:rPr>
              <a:t>• Yapışkan yüzeylerde, </a:t>
            </a:r>
          </a:p>
          <a:p>
            <a:r>
              <a:rPr lang="tr-TR" dirty="0">
                <a:solidFill>
                  <a:srgbClr val="000000"/>
                </a:solidFill>
              </a:rPr>
              <a:t>• Yağlı yüzeylerde, </a:t>
            </a:r>
          </a:p>
          <a:p>
            <a:r>
              <a:rPr lang="tr-TR" dirty="0" smtClean="0">
                <a:solidFill>
                  <a:srgbClr val="000000"/>
                </a:solidFill>
              </a:rPr>
              <a:t>   Görünür </a:t>
            </a:r>
            <a:r>
              <a:rPr lang="tr-TR" dirty="0">
                <a:solidFill>
                  <a:srgbClr val="000000"/>
                </a:solidFill>
              </a:rPr>
              <a:t>veya görünmez halde bulunabilir. </a:t>
            </a:r>
          </a:p>
          <a:p>
            <a:r>
              <a:rPr lang="tr-TR" b="1" dirty="0">
                <a:solidFill>
                  <a:srgbClr val="FF0000"/>
                </a:solidFill>
              </a:rPr>
              <a:t>7.5. Parmak İzi </a:t>
            </a:r>
            <a:endParaRPr lang="tr-TR" dirty="0">
              <a:solidFill>
                <a:srgbClr val="FF0000"/>
              </a:solidFill>
            </a:endParaRPr>
          </a:p>
          <a:p>
            <a:r>
              <a:rPr lang="tr-TR" dirty="0">
                <a:solidFill>
                  <a:srgbClr val="000000"/>
                </a:solidFill>
              </a:rPr>
              <a:t>Parmağın, tırnak ucundan ilk </a:t>
            </a:r>
            <a:r>
              <a:rPr lang="tr-TR" dirty="0" smtClean="0">
                <a:solidFill>
                  <a:srgbClr val="000000"/>
                </a:solidFill>
              </a:rPr>
              <a:t>boğuma </a:t>
            </a:r>
            <a:r>
              <a:rPr lang="tr-TR" dirty="0">
                <a:solidFill>
                  <a:srgbClr val="000000"/>
                </a:solidFill>
              </a:rPr>
              <a:t>kadar olan bölgede bulunan </a:t>
            </a:r>
            <a:r>
              <a:rPr lang="tr-TR" dirty="0" err="1" smtClean="0">
                <a:solidFill>
                  <a:srgbClr val="000000"/>
                </a:solidFill>
              </a:rPr>
              <a:t>papil</a:t>
            </a:r>
            <a:r>
              <a:rPr lang="tr-TR" dirty="0" smtClean="0">
                <a:solidFill>
                  <a:srgbClr val="000000"/>
                </a:solidFill>
              </a:rPr>
              <a:t> </a:t>
            </a:r>
            <a:r>
              <a:rPr lang="tr-TR" dirty="0">
                <a:solidFill>
                  <a:srgbClr val="000000"/>
                </a:solidFill>
              </a:rPr>
              <a:t>hatlarının yüzeyler üzerine bırakmış olduğu izlerdir.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67</a:t>
            </a:fld>
            <a:endParaRPr lang="tr-TR"/>
          </a:p>
        </p:txBody>
      </p:sp>
    </p:spTree>
    <p:extLst>
      <p:ext uri="{BB962C8B-B14F-4D97-AF65-F5344CB8AC3E}">
        <p14:creationId xmlns:p14="http://schemas.microsoft.com/office/powerpoint/2010/main" val="1237227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93146"/>
            <a:ext cx="3000375" cy="229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68</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260648"/>
            <a:ext cx="38514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5" y="2780928"/>
            <a:ext cx="23366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88" y="3286124"/>
            <a:ext cx="6048672" cy="297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0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r>
              <a:rPr lang="tr-TR" kern="0" dirty="0" smtClean="0">
                <a:solidFill>
                  <a:srgbClr val="FF0000"/>
                </a:solidFill>
                <a:effectLst>
                  <a:outerShdw blurRad="38100" dist="38100" dir="2700000" algn="tl">
                    <a:srgbClr val="000000">
                      <a:alpha val="43137"/>
                    </a:srgbClr>
                  </a:outerShdw>
                </a:effectLst>
                <a:latin typeface="Tahoma"/>
                <a:ea typeface="+mj-ea"/>
                <a:cs typeface="+mj-cs"/>
              </a:rPr>
              <a:t>      PARMAK </a:t>
            </a:r>
            <a:r>
              <a:rPr lang="tr-TR" kern="0" dirty="0">
                <a:solidFill>
                  <a:srgbClr val="FF0000"/>
                </a:solidFill>
                <a:effectLst>
                  <a:outerShdw blurRad="38100" dist="38100" dir="2700000" algn="tl">
                    <a:srgbClr val="000000">
                      <a:alpha val="43137"/>
                    </a:srgbClr>
                  </a:outerShdw>
                </a:effectLst>
                <a:latin typeface="Tahoma"/>
                <a:ea typeface="+mj-ea"/>
                <a:cs typeface="+mj-cs"/>
              </a:rPr>
              <a:t>İZİNİN ÖZELLİKLERİ</a:t>
            </a:r>
            <a:r>
              <a:rPr lang="tr-TR"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
            </a:r>
            <a:br>
              <a:rPr lang="tr-TR"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endParaRPr lang="tr-TR"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endParaRPr>
          </a:p>
          <a:p>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1-Değişmez </a:t>
            </a:r>
            <a: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değiştirilemez</a:t>
            </a:r>
            <a:b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2-Benzemez </a:t>
            </a:r>
            <a: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benzetilemez</a:t>
            </a:r>
            <a:b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3-Tasnif edilebilir</a:t>
            </a:r>
            <a:r>
              <a:rPr lang="tr-TR" sz="3600" kern="0" dirty="0" smtClean="0">
                <a:solidFill>
                  <a:srgbClr val="FF0000"/>
                </a:solidFill>
                <a:effectLst>
                  <a:outerShdw blurRad="38100" dist="38100" dir="2700000" algn="tl">
                    <a:srgbClr val="000000"/>
                  </a:outerShdw>
                </a:effectLst>
                <a:latin typeface="Tahoma"/>
                <a:ea typeface="+mj-ea"/>
                <a:cs typeface="+mj-cs"/>
              </a:rPr>
              <a:t>.(Formül yapılarak </a:t>
            </a:r>
            <a:r>
              <a:rPr lang="tr-TR" sz="3600" kern="0" dirty="0" err="1" smtClean="0">
                <a:solidFill>
                  <a:srgbClr val="FF0000"/>
                </a:solidFill>
                <a:effectLst>
                  <a:outerShdw blurRad="38100" dist="38100" dir="2700000" algn="tl">
                    <a:srgbClr val="000000"/>
                  </a:outerShdw>
                </a:effectLst>
                <a:latin typeface="Tahoma"/>
                <a:ea typeface="+mj-ea"/>
                <a:cs typeface="+mj-cs"/>
              </a:rPr>
              <a:t>sınıflandırılır,karşılaştırılabilir</a:t>
            </a:r>
            <a:r>
              <a:rPr lang="tr-TR" sz="3600" kern="0" dirty="0">
                <a:solidFill>
                  <a:srgbClr val="FF0000"/>
                </a:solidFill>
                <a:effectLst>
                  <a:outerShdw blurRad="38100" dist="38100" dir="2700000" algn="tl">
                    <a:srgbClr val="000000"/>
                  </a:outerShdw>
                </a:effectLst>
                <a:latin typeface="Tahoma"/>
                <a:ea typeface="+mj-ea"/>
                <a:cs typeface="+mj-cs"/>
              </a:rPr>
              <a:t> </a:t>
            </a:r>
            <a:r>
              <a:rPr lang="tr-TR" sz="3600" kern="0" dirty="0" smtClean="0">
                <a:solidFill>
                  <a:srgbClr val="FF0000"/>
                </a:solidFill>
                <a:effectLst>
                  <a:outerShdw blurRad="38100" dist="38100" dir="2700000" algn="tl">
                    <a:srgbClr val="000000"/>
                  </a:outerShdw>
                </a:effectLst>
                <a:latin typeface="Tahoma"/>
                <a:ea typeface="+mj-ea"/>
                <a:cs typeface="+mj-cs"/>
              </a:rPr>
              <a:t>ve arşivlenebilir.)</a:t>
            </a:r>
            <a:endParaRPr lang="tr-TR" dirty="0">
              <a:solidFill>
                <a:srgbClr val="FF0000"/>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69</a:t>
            </a:fld>
            <a:endParaRPr lang="tr-T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153693"/>
            <a:ext cx="439248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243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428604"/>
            <a:ext cx="8329642" cy="5697559"/>
          </a:xfrm>
        </p:spPr>
        <p:txBody>
          <a:bodyPr>
            <a:normAutofit/>
          </a:bodyPr>
          <a:lstStyle/>
          <a:p>
            <a:r>
              <a:rPr lang="tr-TR" b="1" dirty="0">
                <a:solidFill>
                  <a:srgbClr val="FF0000"/>
                </a:solidFill>
                <a:latin typeface="Times New Roman"/>
              </a:rPr>
              <a:t>2.KONTROL HİZMETLERİ </a:t>
            </a:r>
            <a:endParaRPr lang="tr-TR" dirty="0">
              <a:solidFill>
                <a:srgbClr val="FF0000"/>
              </a:solidFill>
              <a:latin typeface="Times New Roman"/>
            </a:endParaRPr>
          </a:p>
          <a:p>
            <a:r>
              <a:rPr lang="tr-TR" b="1" dirty="0">
                <a:solidFill>
                  <a:srgbClr val="FF0000"/>
                </a:solidFill>
                <a:latin typeface="Times New Roman"/>
              </a:rPr>
              <a:t>2.1.kontrol noktası </a:t>
            </a:r>
            <a:endParaRPr lang="tr-TR" dirty="0">
              <a:solidFill>
                <a:srgbClr val="FF0000"/>
              </a:solidFill>
              <a:latin typeface="Times New Roman"/>
            </a:endParaRPr>
          </a:p>
          <a:p>
            <a:r>
              <a:rPr lang="tr-TR" dirty="0">
                <a:solidFill>
                  <a:srgbClr val="000000"/>
                </a:solidFill>
                <a:latin typeface="Times New Roman"/>
              </a:rPr>
              <a:t>Koruma altına alınmış ve hizmet </a:t>
            </a:r>
            <a:r>
              <a:rPr lang="tr-TR" dirty="0" smtClean="0">
                <a:solidFill>
                  <a:srgbClr val="000000"/>
                </a:solidFill>
                <a:latin typeface="Times New Roman"/>
              </a:rPr>
              <a:t>sunulan </a:t>
            </a:r>
            <a:r>
              <a:rPr lang="tr-TR" dirty="0">
                <a:solidFill>
                  <a:srgbClr val="000000"/>
                </a:solidFill>
                <a:latin typeface="Times New Roman"/>
              </a:rPr>
              <a:t>yeri suç unsuru olabilecek materyaller ile şüpheli şahısların ve araçların girişleri engellenmesi amacıyla Özel güvenlik görevlileri tarafından giriş ve çıkışlarını kontrol altında bulunduğu noktalara </a:t>
            </a:r>
            <a:r>
              <a:rPr lang="tr-TR" b="1" dirty="0">
                <a:solidFill>
                  <a:srgbClr val="FF0000"/>
                </a:solidFill>
                <a:latin typeface="Times New Roman"/>
              </a:rPr>
              <a:t>kontrol noktası </a:t>
            </a:r>
            <a:r>
              <a:rPr lang="tr-TR" dirty="0">
                <a:solidFill>
                  <a:srgbClr val="000000"/>
                </a:solidFill>
                <a:latin typeface="Times New Roman"/>
              </a:rPr>
              <a:t>denir. </a:t>
            </a:r>
          </a:p>
          <a:p>
            <a:r>
              <a:rPr lang="tr-TR" dirty="0">
                <a:solidFill>
                  <a:srgbClr val="000000"/>
                </a:solidFill>
                <a:latin typeface="Times New Roman"/>
              </a:rPr>
              <a:t>Özel güvenlik görevlileri kontrol noktasındaki görevlerini 5188 sayılı kanunun 7. Maddesinde sayılan yetkilerine göre yerine </a:t>
            </a:r>
            <a:r>
              <a:rPr lang="tr-TR" dirty="0" smtClean="0">
                <a:solidFill>
                  <a:srgbClr val="000000"/>
                </a:solidFill>
                <a:latin typeface="Times New Roman"/>
              </a:rPr>
              <a:t>getirirler.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3149575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383632"/>
          </a:xfrm>
        </p:spPr>
        <p:txBody>
          <a:bodyPr>
            <a:normAutofit/>
          </a:bodyPr>
          <a:lstStyle/>
          <a:p>
            <a:r>
              <a:rPr lang="tr-TR" sz="2400" b="1" dirty="0" smtClean="0">
                <a:solidFill>
                  <a:srgbClr val="FF0000"/>
                </a:solidFill>
              </a:rPr>
              <a:t>8.OLAY YERİNE İLK GELEN EKİBİN GÖREVLERİ</a:t>
            </a:r>
          </a:p>
          <a:p>
            <a:r>
              <a:rPr lang="tr-TR" dirty="0" smtClean="0">
                <a:solidFill>
                  <a:srgbClr val="FF0000"/>
                </a:solidFill>
              </a:rPr>
              <a:t>8.1. İlk ekibin Sorumlulukları ve Önemi</a:t>
            </a:r>
          </a:p>
          <a:p>
            <a:r>
              <a:rPr lang="tr-TR" dirty="0" smtClean="0"/>
              <a:t>Olay yerinin ve delillerin korunması, olayın meydana geldiği andan itibaren olay yeri inceleme ekibinin ve </a:t>
            </a:r>
            <a:r>
              <a:rPr lang="tr-TR" dirty="0" err="1" smtClean="0"/>
              <a:t>kriminal</a:t>
            </a:r>
            <a:r>
              <a:rPr lang="tr-TR" dirty="0" smtClean="0"/>
              <a:t> uzmanlarının amacına ulaşabilmesi,olay yerinin iyi bir şekilde korunmasıyla mümkündür. Özel Güvenlik görevlilerinin olay yerini inceleme yetkisi bulunmamaktadır.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70</a:t>
            </a:fld>
            <a:endParaRPr lang="tr-TR"/>
          </a:p>
        </p:txBody>
      </p:sp>
      <p:pic>
        <p:nvPicPr>
          <p:cNvPr id="4" name="Picture 6" descr="C:\Users\tekno-max\Desktop\fot\imagesCAMFH48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4" y="5214950"/>
            <a:ext cx="33227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585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bn2.google.com/images?q=tbn:g0zalwCbB8dfhM:http://www.iem.gov.tr/iem/dosyalar/fotograflar/foto_galeri/buyuk/762cac3ef5a0003e8f9b0116c196aafe529.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899592" y="332656"/>
            <a:ext cx="7344816" cy="303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71</a:t>
            </a:fld>
            <a:endParaRPr lang="tr-TR"/>
          </a:p>
        </p:txBody>
      </p:sp>
      <p:pic>
        <p:nvPicPr>
          <p:cNvPr id="5" name="Picture 5" descr="http://tbn2.google.com/images?q=tbn:Mrje60f_ck_Y4M:http://www.poletplastik.com.tr/content/images/c565c0cbc8fa831299b3ec0fee94e70c.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7584" y="4077072"/>
            <a:ext cx="748883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2967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r>
              <a:rPr lang="tr-TR" b="1" dirty="0" smtClean="0">
                <a:solidFill>
                  <a:srgbClr val="FF0000"/>
                </a:solidFill>
              </a:rPr>
              <a:t>8.2. Olay yerinin korunması</a:t>
            </a:r>
          </a:p>
          <a:p>
            <a:r>
              <a:rPr lang="tr-TR" sz="3600" dirty="0" smtClean="0"/>
              <a:t>Olay meydana geldiği andan itibaren olay yeri incele işlemlerinin tamamlanmasına kadar devam </a:t>
            </a:r>
            <a:r>
              <a:rPr lang="tr-TR" sz="3600" dirty="0" err="1" smtClean="0"/>
              <a:t>eder.Olay</a:t>
            </a:r>
            <a:r>
              <a:rPr lang="tr-TR" sz="3600" dirty="0" smtClean="0"/>
              <a:t> yerinin tekrar incelenmesi </a:t>
            </a:r>
            <a:r>
              <a:rPr lang="tr-TR" sz="3600" dirty="0" err="1" smtClean="0"/>
              <a:t>gerekebilir.Bu</a:t>
            </a:r>
            <a:r>
              <a:rPr lang="tr-TR" sz="3600" dirty="0" smtClean="0"/>
              <a:t> durumlarda Cumhuriyet Savcısı ve Olay yeri İnceleme uzmanının kararı ile alınan koruma tedbirleri devam ettirilir.</a:t>
            </a:r>
            <a:endParaRPr lang="tr-TR" sz="36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72</a:t>
            </a:fld>
            <a:endParaRPr lang="tr-TR"/>
          </a:p>
        </p:txBody>
      </p:sp>
    </p:spTree>
    <p:extLst>
      <p:ext uri="{BB962C8B-B14F-4D97-AF65-F5344CB8AC3E}">
        <p14:creationId xmlns:p14="http://schemas.microsoft.com/office/powerpoint/2010/main" val="906504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smtClean="0">
                <a:solidFill>
                  <a:srgbClr val="FF0000"/>
                </a:solidFill>
              </a:rPr>
              <a:t>8.3. İlk Ekip (Özel Güvenlik Görevlileri ise)    Olay yerinde alınacak Koruma Tedbirleri</a:t>
            </a:r>
          </a:p>
          <a:p>
            <a:r>
              <a:rPr lang="tr-TR" dirty="0" smtClean="0"/>
              <a:t>Özel Güvenlik birimleri ve görevlileri,Görev alanında bir suçla karşılaştığında suça el koymak,suçun devamını önlemek sanığı tespit ve yakalama ile olay yerini ve suç delillerini muhafaza ve yetkili genel kolluğa teslim etmekle görevli ve yetkilidir. Bunlar Genel kolluğun el koymasından itibaren araştırma ve delil toplama faaliyetine genel kolluğun talebi halinde yardımcı olur.Bu hüküm doğrultusunda Özel güvenlik görevlileri görev alanında olay meydana gelmiş ise derhal genel kolluğa haber vererek Genel kolluk gelinceye kadar Şu tedbirleri alır.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73</a:t>
            </a:fld>
            <a:endParaRPr lang="tr-TR"/>
          </a:p>
        </p:txBody>
      </p:sp>
    </p:spTree>
    <p:extLst>
      <p:ext uri="{BB962C8B-B14F-4D97-AF65-F5344CB8AC3E}">
        <p14:creationId xmlns:p14="http://schemas.microsoft.com/office/powerpoint/2010/main" val="14863348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smtClean="0"/>
              <a:t>Suça el </a:t>
            </a:r>
            <a:r>
              <a:rPr lang="tr-TR" dirty="0" err="1" smtClean="0"/>
              <a:t>koyar,suçun</a:t>
            </a:r>
            <a:r>
              <a:rPr lang="tr-TR" dirty="0" smtClean="0"/>
              <a:t> devamını </a:t>
            </a:r>
            <a:r>
              <a:rPr lang="tr-TR" dirty="0" err="1" smtClean="0"/>
              <a:t>önler,sanığı</a:t>
            </a:r>
            <a:r>
              <a:rPr lang="tr-TR" dirty="0" smtClean="0"/>
              <a:t> tespit ve yakalama ile olay yerini ve suç delillerini muhafaza ve genel kolluğa teslim eder.</a:t>
            </a:r>
          </a:p>
          <a:p>
            <a:r>
              <a:rPr lang="tr-TR" dirty="0" smtClean="0"/>
              <a:t>Genel kolluk gelene kadar şüpheli şahısların </a:t>
            </a:r>
            <a:r>
              <a:rPr lang="tr-TR" dirty="0" err="1" smtClean="0"/>
              <a:t>el,yüz</a:t>
            </a:r>
            <a:r>
              <a:rPr lang="tr-TR" dirty="0" smtClean="0"/>
              <a:t> </a:t>
            </a:r>
            <a:r>
              <a:rPr lang="tr-TR" dirty="0" err="1" smtClean="0"/>
              <a:t>vb.yerlerini</a:t>
            </a:r>
            <a:r>
              <a:rPr lang="tr-TR" dirty="0" smtClean="0"/>
              <a:t> yıkamalarına izin verilmez.</a:t>
            </a:r>
          </a:p>
          <a:p>
            <a:r>
              <a:rPr lang="tr-TR" dirty="0" smtClean="0"/>
              <a:t>Olay yerini ve delilleri </a:t>
            </a:r>
            <a:r>
              <a:rPr lang="tr-TR" dirty="0" err="1" smtClean="0"/>
              <a:t>koruma,bu</a:t>
            </a:r>
            <a:r>
              <a:rPr lang="tr-TR" dirty="0" smtClean="0"/>
              <a:t> amaçla Ceza Muhakemesi  kanununun 168 </a:t>
            </a:r>
            <a:r>
              <a:rPr lang="tr-TR" dirty="0" err="1" smtClean="0"/>
              <a:t>md.göre</a:t>
            </a:r>
            <a:r>
              <a:rPr lang="tr-TR" dirty="0" smtClean="0"/>
              <a:t> yakalama (Yakalama Men’e dönüşmüştür.)</a:t>
            </a:r>
          </a:p>
          <a:p>
            <a:r>
              <a:rPr lang="tr-TR" dirty="0" smtClean="0"/>
              <a:t>  Çevre Emniyeti alınarak Olay yeri ‘’OLAY YERİ GİRİLMEZ’’ şeridi ile </a:t>
            </a:r>
            <a:r>
              <a:rPr lang="tr-TR" dirty="0" err="1" smtClean="0"/>
              <a:t>çevrilir.Olay</a:t>
            </a:r>
            <a:r>
              <a:rPr lang="tr-TR" dirty="0" smtClean="0"/>
              <a:t> yerinin sınırları  belirlenir, gerekirse güvenlik alanı genişletilebilir.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74</a:t>
            </a:fld>
            <a:endParaRPr lang="tr-TR"/>
          </a:p>
        </p:txBody>
      </p:sp>
    </p:spTree>
    <p:extLst>
      <p:ext uri="{BB962C8B-B14F-4D97-AF65-F5344CB8AC3E}">
        <p14:creationId xmlns:p14="http://schemas.microsoft.com/office/powerpoint/2010/main" val="2431557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r>
              <a:rPr lang="tr-TR" sz="3600" dirty="0" smtClean="0"/>
              <a:t>Olaya karışan kişilerin </a:t>
            </a:r>
            <a:r>
              <a:rPr lang="tr-TR" sz="3600" dirty="0" err="1" smtClean="0"/>
              <a:t>eşgal</a:t>
            </a:r>
            <a:r>
              <a:rPr lang="tr-TR" sz="3600" dirty="0" smtClean="0"/>
              <a:t> bilgileri ve araç bilgileri not </a:t>
            </a:r>
            <a:r>
              <a:rPr lang="tr-TR" sz="3600" dirty="0" err="1" smtClean="0"/>
              <a:t>edilir.Bilgiler</a:t>
            </a:r>
            <a:r>
              <a:rPr lang="tr-TR" sz="3600" dirty="0" smtClean="0"/>
              <a:t> genel kolluğa verilir.</a:t>
            </a:r>
          </a:p>
          <a:p>
            <a:r>
              <a:rPr lang="tr-TR" sz="3600" dirty="0" smtClean="0"/>
              <a:t>Kalabalığın ve basının olay yerindeki mevcut durumu değiştirmemesi için gerekli güvenlik önlemleri alınır.</a:t>
            </a:r>
          </a:p>
          <a:p>
            <a:r>
              <a:rPr lang="tr-TR" sz="3600" dirty="0" smtClean="0"/>
              <a:t>İlgisiz kişilerin olay yerine girişleri engellenir.</a:t>
            </a:r>
          </a:p>
          <a:p>
            <a:r>
              <a:rPr lang="tr-TR" sz="3600" dirty="0" smtClean="0"/>
              <a:t>Olayın çeşidine göre uzman ekibe bilgi verilir.(</a:t>
            </a:r>
            <a:r>
              <a:rPr lang="tr-TR" sz="3600" dirty="0" err="1" smtClean="0"/>
              <a:t>Ambulans,İtfaiye,Doğalgaz</a:t>
            </a:r>
            <a:r>
              <a:rPr lang="tr-TR" sz="3600" dirty="0" smtClean="0"/>
              <a:t> ekibi vb.</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75</a:t>
            </a:fld>
            <a:endParaRPr lang="tr-TR"/>
          </a:p>
        </p:txBody>
      </p:sp>
    </p:spTree>
    <p:extLst>
      <p:ext uri="{BB962C8B-B14F-4D97-AF65-F5344CB8AC3E}">
        <p14:creationId xmlns:p14="http://schemas.microsoft.com/office/powerpoint/2010/main" val="123727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8.4. Olay Yerinin Korunmasında Yapılan hatalar</a:t>
            </a:r>
          </a:p>
          <a:p>
            <a:r>
              <a:rPr lang="tr-TR" dirty="0" smtClean="0"/>
              <a:t>Yetkisiz kişilerin Olay yerine girmesi,</a:t>
            </a:r>
          </a:p>
          <a:p>
            <a:r>
              <a:rPr lang="tr-TR" dirty="0" smtClean="0"/>
              <a:t>Özellikle bomba ve patlama olaylarında olay yerine girildiği halde bunun  inceleme ekibine bildirilmemesi, </a:t>
            </a:r>
          </a:p>
          <a:p>
            <a:r>
              <a:rPr lang="tr-TR" dirty="0" smtClean="0"/>
              <a:t>Olay yerinde her şeyin delil/bulgu olabileceğinin göz önünde bulundurulmaması,</a:t>
            </a:r>
          </a:p>
          <a:p>
            <a:r>
              <a:rPr lang="tr-TR" dirty="0" smtClean="0"/>
              <a:t>Olay ile ilgili şüphelilerin </a:t>
            </a:r>
            <a:r>
              <a:rPr lang="tr-TR" dirty="0" err="1" smtClean="0"/>
              <a:t>birbirleriyleve</a:t>
            </a:r>
            <a:r>
              <a:rPr lang="tr-TR" dirty="0" smtClean="0"/>
              <a:t> çevredekilerle iletişim halinde olması ve konu hakkında inceleme ekibine bilgi verilmemesi,</a:t>
            </a:r>
          </a:p>
          <a:p>
            <a:r>
              <a:rPr lang="tr-TR" dirty="0" smtClean="0"/>
              <a:t>Delillere dokunulması(el,ayak,araç) nedeniyle yerlerinin değişmesi bozulması,kirlenmesi veya yok olmasına sebep olunması,</a:t>
            </a:r>
          </a:p>
          <a:p>
            <a:r>
              <a:rPr lang="tr-TR" dirty="0" smtClean="0"/>
              <a:t>Olay yerindeki telefonun kullanılması,Olay yerinde bir şey yenilip içilmesi,dışarıdan iz,eşya veya maddelerin bırakılması.</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76</a:t>
            </a:fld>
            <a:endParaRPr lang="tr-TR"/>
          </a:p>
        </p:txBody>
      </p:sp>
    </p:spTree>
    <p:extLst>
      <p:ext uri="{BB962C8B-B14F-4D97-AF65-F5344CB8AC3E}">
        <p14:creationId xmlns:p14="http://schemas.microsoft.com/office/powerpoint/2010/main" val="71332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smtClean="0">
                <a:solidFill>
                  <a:srgbClr val="FF0000"/>
                </a:solidFill>
              </a:rPr>
              <a:t>8.5. Olay yerinin Korunması ile ilgili Yaptırım</a:t>
            </a:r>
          </a:p>
          <a:p>
            <a:r>
              <a:rPr lang="tr-TR" sz="2800" dirty="0" smtClean="0"/>
              <a:t>Türk Ceza Kanunu Madde;281(Suç delillerini yok etme gizleme veya değiştirme)</a:t>
            </a:r>
          </a:p>
          <a:p>
            <a:r>
              <a:rPr lang="tr-TR" sz="2800" dirty="0" smtClean="0"/>
              <a:t>Gerçeğin meydana çıkmasını engellemek amacıyla bir suçun delillerini yok </a:t>
            </a:r>
            <a:r>
              <a:rPr lang="tr-TR" sz="2800" dirty="0" err="1" smtClean="0"/>
              <a:t>eden,Silen,gizleyen,değiştiren</a:t>
            </a:r>
            <a:r>
              <a:rPr lang="tr-TR" sz="2800" dirty="0" smtClean="0"/>
              <a:t> veya bozan kişi altı aydan beş yıla kadar hapis cezası ile </a:t>
            </a:r>
            <a:r>
              <a:rPr lang="tr-TR" sz="2800" dirty="0" err="1" smtClean="0"/>
              <a:t>cezalandırılır.Kendi</a:t>
            </a:r>
            <a:r>
              <a:rPr lang="tr-TR" sz="2800" dirty="0" smtClean="0"/>
              <a:t> işlediği veya işlenişine iştirak ettiği suçla ilgili olarak kişiye bu fıkra hükmüne göre ceza verilmez.</a:t>
            </a:r>
          </a:p>
          <a:p>
            <a:r>
              <a:rPr lang="tr-TR" sz="2800" dirty="0" smtClean="0"/>
              <a:t>Bu suçun kamu görevlisi tarafından göreviyle bağlantılı olarak işlenmesi halinde verilecek ceza yarı oranında arttırılır</a:t>
            </a:r>
            <a:r>
              <a:rPr lang="tr-TR" sz="2800" b="1" dirty="0" smtClean="0"/>
              <a:t>.</a:t>
            </a:r>
            <a:endParaRPr lang="tr-TR" sz="28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77</a:t>
            </a:fld>
            <a:endParaRPr lang="tr-TR"/>
          </a:p>
        </p:txBody>
      </p:sp>
    </p:spTree>
    <p:extLst>
      <p:ext uri="{BB962C8B-B14F-4D97-AF65-F5344CB8AC3E}">
        <p14:creationId xmlns:p14="http://schemas.microsoft.com/office/powerpoint/2010/main" val="3637375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9. ŞÜPHELİ ŞAHIS,PAKETVE POŞETLERDE ALINMASI GEREKEN TEDBİRLER</a:t>
            </a:r>
          </a:p>
          <a:p>
            <a:r>
              <a:rPr lang="tr-TR" dirty="0" smtClean="0"/>
              <a:t>9.1. </a:t>
            </a:r>
            <a:r>
              <a:rPr lang="tr-TR" b="1" dirty="0" smtClean="0">
                <a:solidFill>
                  <a:srgbClr val="FF0000"/>
                </a:solidFill>
              </a:rPr>
              <a:t>Şüpheli Şahıs: </a:t>
            </a:r>
            <a:r>
              <a:rPr lang="tr-TR" dirty="0" smtClean="0"/>
              <a:t>Suç şüphesi altında bulunan kişiyi ifade eder. Özel güvenlik görevlileri bu kişileri takip ederek kontrol etmeli, gerektiğinde Genel kolluğa bilgi vermelidir.</a:t>
            </a:r>
          </a:p>
          <a:p>
            <a:r>
              <a:rPr lang="tr-TR" b="1" dirty="0" smtClean="0">
                <a:solidFill>
                  <a:srgbClr val="FF0000"/>
                </a:solidFill>
              </a:rPr>
              <a:t>Şüpheli Şahıs Tespitinde Dikkat edilecek Hususlar</a:t>
            </a:r>
          </a:p>
          <a:p>
            <a:r>
              <a:rPr lang="tr-TR" dirty="0" err="1" smtClean="0"/>
              <a:t>Bina,İşyeri</a:t>
            </a:r>
            <a:r>
              <a:rPr lang="tr-TR" dirty="0" smtClean="0"/>
              <a:t> </a:t>
            </a:r>
            <a:r>
              <a:rPr lang="tr-TR" dirty="0" err="1" smtClean="0"/>
              <a:t>Vb.etrafında</a:t>
            </a:r>
            <a:r>
              <a:rPr lang="tr-TR" dirty="0" smtClean="0"/>
              <a:t> gözlem yapan kişiler</a:t>
            </a:r>
          </a:p>
          <a:p>
            <a:r>
              <a:rPr lang="tr-TR" dirty="0" smtClean="0"/>
              <a:t>Taşıdıkları  paket, eşyaları bırakıp ayrılan kişiler,</a:t>
            </a:r>
          </a:p>
          <a:p>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78</a:t>
            </a:fld>
            <a:endParaRPr lang="tr-TR"/>
          </a:p>
        </p:txBody>
      </p:sp>
    </p:spTree>
    <p:extLst>
      <p:ext uri="{BB962C8B-B14F-4D97-AF65-F5344CB8AC3E}">
        <p14:creationId xmlns:p14="http://schemas.microsoft.com/office/powerpoint/2010/main" val="17948420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572560" cy="6357982"/>
          </a:xfrm>
        </p:spPr>
        <p:txBody>
          <a:bodyPr>
            <a:normAutofit/>
          </a:bodyPr>
          <a:lstStyle/>
          <a:p>
            <a:r>
              <a:rPr lang="tr-TR" dirty="0" smtClean="0"/>
              <a:t>Kalabalıklar  içerisine girmeye çalışan kişiler,</a:t>
            </a:r>
          </a:p>
          <a:p>
            <a:r>
              <a:rPr lang="tr-TR" dirty="0" smtClean="0"/>
              <a:t>Hamile  izlenimi veren kadınlara </a:t>
            </a:r>
            <a:r>
              <a:rPr lang="tr-TR" dirty="0"/>
              <a:t>dikkat edilmeli</a:t>
            </a:r>
            <a:r>
              <a:rPr lang="tr-TR" dirty="0" smtClean="0"/>
              <a:t>.</a:t>
            </a:r>
          </a:p>
          <a:p>
            <a:r>
              <a:rPr lang="tr-TR" dirty="0" smtClean="0"/>
              <a:t>Hamile </a:t>
            </a:r>
            <a:r>
              <a:rPr lang="tr-TR" dirty="0"/>
              <a:t>kadınların fiziki yapılarından dolayı, Omuzlar dik ve geride, ayaklar açık vaziyette ve ağır hareketlerle yürüdükleri, saldırganın ise tam aksine vücuduna bağladığı bombalardan dolayı omuzlarının öne eğik olabileceği.</a:t>
            </a:r>
            <a:br>
              <a:rPr lang="tr-TR" dirty="0"/>
            </a:br>
            <a:endParaRPr lang="tr-TR" dirty="0" smtClean="0"/>
          </a:p>
          <a:p>
            <a:r>
              <a:rPr lang="tr-TR" dirty="0" smtClean="0"/>
              <a:t>Kaygılı,sinirli,</a:t>
            </a:r>
            <a:r>
              <a:rPr lang="tr-TR" dirty="0" err="1" smtClean="0"/>
              <a:t>heyacanlı</a:t>
            </a:r>
            <a:r>
              <a:rPr lang="tr-TR" dirty="0" smtClean="0"/>
              <a:t> davranış sergileyen kişiler.Saldırgan</a:t>
            </a:r>
            <a:r>
              <a:rPr lang="tr-TR" dirty="0"/>
              <a:t>, intihar düşüncesinin vereceği stres ve sıkıntı sebebiyle sinirli ve heyecanlı tavırlar gösterebilir</a:t>
            </a:r>
            <a:r>
              <a:rPr lang="tr-TR" dirty="0" smtClean="0"/>
              <a:t>.</a:t>
            </a:r>
          </a:p>
          <a:p>
            <a:r>
              <a:rPr lang="tr-TR" dirty="0" smtClean="0"/>
              <a:t>Gözlerini sabit bir noktaya diken ve donuk bakışları olan kişiler.</a:t>
            </a:r>
            <a:r>
              <a:rPr lang="tr-TR" dirty="0"/>
              <a:t/>
            </a:r>
            <a:br>
              <a:rPr lang="tr-TR" dirty="0"/>
            </a:br>
            <a:r>
              <a:rPr lang="tr-TR" dirty="0" smtClean="0"/>
              <a:t>.</a:t>
            </a:r>
            <a:r>
              <a:rPr lang="tr-TR" dirty="0"/>
              <a:t/>
            </a:r>
            <a:br>
              <a:rPr lang="tr-TR" dirty="0"/>
            </a:br>
            <a:r>
              <a:rPr lang="tr-TR" dirty="0"/>
              <a:t>İnsanların giyimleri ve fiziki görünümlerindeki farklılıklar dikkat çekmeli</a:t>
            </a:r>
            <a:r>
              <a:rPr lang="tr-TR" dirty="0" smtClean="0"/>
              <a:t>, Sıcak </a:t>
            </a:r>
            <a:r>
              <a:rPr lang="tr-TR" dirty="0"/>
              <a:t>havada mont, kaban, </a:t>
            </a:r>
            <a:r>
              <a:rPr lang="tr-TR" dirty="0" err="1"/>
              <a:t>pardesü</a:t>
            </a:r>
            <a:r>
              <a:rPr lang="tr-TR" dirty="0"/>
              <a:t> giymeleri veya zayıf yüzlü ancak göbekli görünen tipler </a:t>
            </a:r>
            <a:r>
              <a:rPr lang="tr-TR" dirty="0" err="1" smtClean="0"/>
              <a:t>vs.dikkat</a:t>
            </a:r>
            <a:r>
              <a:rPr lang="tr-TR" dirty="0" smtClean="0"/>
              <a:t> edilmeli.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79</a:t>
            </a:fld>
            <a:endParaRPr lang="tr-TR"/>
          </a:p>
        </p:txBody>
      </p:sp>
    </p:spTree>
    <p:extLst>
      <p:ext uri="{BB962C8B-B14F-4D97-AF65-F5344CB8AC3E}">
        <p14:creationId xmlns:p14="http://schemas.microsoft.com/office/powerpoint/2010/main" val="383438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85728"/>
            <a:ext cx="8472518" cy="6215106"/>
          </a:xfrm>
        </p:spPr>
        <p:txBody>
          <a:bodyPr>
            <a:normAutofit/>
          </a:bodyPr>
          <a:lstStyle/>
          <a:p>
            <a:r>
              <a:rPr lang="tr-TR" b="1" dirty="0">
                <a:solidFill>
                  <a:srgbClr val="FF0000"/>
                </a:solidFill>
                <a:latin typeface="Times New Roman"/>
              </a:rPr>
              <a:t>2.2.Kontrol Noktalarının Amacı </a:t>
            </a:r>
            <a:endParaRPr lang="tr-TR" dirty="0">
              <a:solidFill>
                <a:srgbClr val="FF0000"/>
              </a:solidFill>
              <a:latin typeface="Times New Roman"/>
            </a:endParaRPr>
          </a:p>
          <a:p>
            <a:r>
              <a:rPr lang="tr-TR" dirty="0">
                <a:solidFill>
                  <a:srgbClr val="000000"/>
                </a:solidFill>
                <a:latin typeface="Times New Roman"/>
              </a:rPr>
              <a:t>Korunan yerin güvenliğini olumsuz yönde etkileyecek suç unsuru maddelerin kişilerin ve araçların girişini engellemektir. </a:t>
            </a:r>
          </a:p>
          <a:p>
            <a:r>
              <a:rPr lang="tr-TR" b="1" dirty="0" smtClean="0">
                <a:solidFill>
                  <a:srgbClr val="FF0000"/>
                </a:solidFill>
                <a:latin typeface="Times New Roman"/>
              </a:rPr>
              <a:t>2.3.Kontrol </a:t>
            </a:r>
            <a:r>
              <a:rPr lang="tr-TR" b="1" dirty="0">
                <a:solidFill>
                  <a:srgbClr val="FF0000"/>
                </a:solidFill>
                <a:latin typeface="Times New Roman"/>
              </a:rPr>
              <a:t>Noktalarının Aşamaları </a:t>
            </a:r>
            <a:endParaRPr lang="tr-TR" dirty="0">
              <a:solidFill>
                <a:srgbClr val="FF0000"/>
              </a:solidFill>
              <a:latin typeface="Times New Roman"/>
            </a:endParaRPr>
          </a:p>
          <a:p>
            <a:r>
              <a:rPr lang="tr-TR" b="1" dirty="0">
                <a:solidFill>
                  <a:srgbClr val="FF0000"/>
                </a:solidFill>
                <a:latin typeface="Times New Roman"/>
              </a:rPr>
              <a:t>2.3.1.Uzak Çevre Güvenlik Halkası (En Dış Halka) </a:t>
            </a:r>
            <a:endParaRPr lang="tr-TR" dirty="0">
              <a:solidFill>
                <a:srgbClr val="FF0000"/>
              </a:solidFill>
              <a:latin typeface="Times New Roman"/>
            </a:endParaRPr>
          </a:p>
          <a:p>
            <a:r>
              <a:rPr lang="tr-TR" dirty="0">
                <a:solidFill>
                  <a:srgbClr val="000000"/>
                </a:solidFill>
                <a:latin typeface="Times New Roman"/>
              </a:rPr>
              <a:t>Güvenlik algısı özel güvenlik görevlilerinin görev yaptığı yerlerin en dış halkasından </a:t>
            </a:r>
            <a:r>
              <a:rPr lang="tr-TR" dirty="0" smtClean="0">
                <a:solidFill>
                  <a:srgbClr val="000000"/>
                </a:solidFill>
                <a:latin typeface="Times New Roman"/>
              </a:rPr>
              <a:t>başlar. </a:t>
            </a:r>
            <a:r>
              <a:rPr lang="tr-TR" dirty="0">
                <a:solidFill>
                  <a:srgbClr val="000000"/>
                </a:solidFill>
                <a:latin typeface="Times New Roman"/>
              </a:rPr>
              <a:t>özel güvenlik izni verilen yerde görev yapan özel güvenlik görevlileri görev yaptıkları yerlerin çevresinde şüpheli bir durumla karşılaştıklarında genel kolluğa derhal bilgi vermelidir.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val="30636128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572560" cy="6286544"/>
          </a:xfrm>
        </p:spPr>
        <p:txBody>
          <a:bodyPr>
            <a:normAutofit fontScale="77500" lnSpcReduction="20000"/>
          </a:bodyPr>
          <a:lstStyle/>
          <a:p>
            <a:r>
              <a:rPr lang="tr-TR" sz="3400" b="1" dirty="0" smtClean="0">
                <a:solidFill>
                  <a:srgbClr val="FF0000"/>
                </a:solidFill>
              </a:rPr>
              <a:t>9.2. Şüpheli Şahıslarla İlgili Alınacak Tedbirler</a:t>
            </a:r>
          </a:p>
          <a:p>
            <a:r>
              <a:rPr lang="tr-TR" sz="3400" dirty="0" smtClean="0"/>
              <a:t>Şüpheli Şahıs/şahısların kontrolleri elektronik cihazlarla(el </a:t>
            </a:r>
            <a:r>
              <a:rPr lang="tr-TR" sz="3400" dirty="0" err="1" smtClean="0"/>
              <a:t>dedektörü,metal</a:t>
            </a:r>
            <a:r>
              <a:rPr lang="tr-TR" sz="3400" dirty="0" smtClean="0"/>
              <a:t> arama </a:t>
            </a:r>
            <a:r>
              <a:rPr lang="tr-TR" sz="3400" dirty="0" err="1" smtClean="0"/>
              <a:t>dedektörü</a:t>
            </a:r>
            <a:r>
              <a:rPr lang="tr-TR" sz="3400" dirty="0" smtClean="0"/>
              <a:t> gibi)yapılmalıdır.</a:t>
            </a:r>
            <a:r>
              <a:rPr lang="tr-TR" sz="3400" dirty="0"/>
              <a:t> </a:t>
            </a:r>
            <a:endParaRPr lang="tr-TR" sz="3400" dirty="0" smtClean="0"/>
          </a:p>
          <a:p>
            <a:endParaRPr lang="tr-TR" sz="3400" dirty="0" smtClean="0"/>
          </a:p>
          <a:p>
            <a:r>
              <a:rPr lang="tr-TR" sz="3400" dirty="0" smtClean="0"/>
              <a:t>Şüpheli </a:t>
            </a:r>
            <a:r>
              <a:rPr lang="tr-TR" sz="3400" dirty="0"/>
              <a:t>kişi veya kişilere mümkün olduğunca uzaktan ve südre gerisinden müdahale </a:t>
            </a:r>
            <a:r>
              <a:rPr lang="tr-TR" sz="3400" dirty="0" smtClean="0"/>
              <a:t>edilmeli,</a:t>
            </a:r>
            <a:r>
              <a:rPr lang="tr-TR" sz="3400" dirty="0"/>
              <a:t> </a:t>
            </a:r>
            <a:endParaRPr lang="tr-TR" sz="3400" dirty="0" smtClean="0"/>
          </a:p>
          <a:p>
            <a:r>
              <a:rPr lang="tr-TR" sz="3400" dirty="0" smtClean="0"/>
              <a:t>Şüpheli </a:t>
            </a:r>
            <a:r>
              <a:rPr lang="tr-TR" sz="3400" dirty="0"/>
              <a:t>kişi veya kişilerin ellerini ve parmaklarını görebilecek bir şekilde tutmaları sağlanmalı.</a:t>
            </a:r>
            <a:br>
              <a:rPr lang="tr-TR" sz="3400" dirty="0"/>
            </a:br>
            <a:endParaRPr lang="tr-TR" sz="3400" dirty="0" smtClean="0"/>
          </a:p>
          <a:p>
            <a:r>
              <a:rPr lang="tr-TR" sz="3400" dirty="0" smtClean="0"/>
              <a:t>Şüpheli </a:t>
            </a:r>
            <a:r>
              <a:rPr lang="tr-TR" sz="3400" dirty="0"/>
              <a:t>şahısların ellerini vücutlarına temas ettirmelerine, giysilerinin altına sokmalarına veya ellerindeki koli - çantayı açmalarına izin </a:t>
            </a:r>
            <a:r>
              <a:rPr lang="tr-TR" sz="3400" dirty="0" smtClean="0"/>
              <a:t>verilmemeli,</a:t>
            </a:r>
          </a:p>
          <a:p>
            <a:r>
              <a:rPr lang="tr-TR" sz="3400" dirty="0" smtClean="0"/>
              <a:t>Şüpheli şahıs etkisiz hale getirilerek her iki kolu ayrı görevliler tarafından kavranarak elleri arkadan kelepçelenmelidir. </a:t>
            </a:r>
          </a:p>
          <a:p>
            <a:r>
              <a:rPr lang="tr-TR" sz="3400" dirty="0" smtClean="0"/>
              <a:t>Eğer </a:t>
            </a:r>
            <a:r>
              <a:rPr lang="tr-TR" sz="3400" dirty="0"/>
              <a:t>bu kontroller esnasında patlayıcı madde veya bomba ele geçirilirse gerekli çevre </a:t>
            </a:r>
            <a:r>
              <a:rPr lang="tr-TR" dirty="0"/>
              <a:t>emniyeti alınmalı ve bomba uzmanının gelmesi beklenmeli.</a:t>
            </a:r>
            <a:br>
              <a:rPr lang="tr-TR" dirty="0"/>
            </a:b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80</a:t>
            </a:fld>
            <a:endParaRPr lang="tr-TR"/>
          </a:p>
        </p:txBody>
      </p:sp>
    </p:spTree>
    <p:extLst>
      <p:ext uri="{BB962C8B-B14F-4D97-AF65-F5344CB8AC3E}">
        <p14:creationId xmlns:p14="http://schemas.microsoft.com/office/powerpoint/2010/main" val="41815062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501122" cy="6000792"/>
          </a:xfrm>
        </p:spPr>
        <p:txBody>
          <a:bodyPr>
            <a:normAutofit/>
          </a:bodyPr>
          <a:lstStyle/>
          <a:p>
            <a:r>
              <a:rPr lang="tr-TR" b="1" dirty="0" smtClean="0">
                <a:solidFill>
                  <a:srgbClr val="FF0000"/>
                </a:solidFill>
              </a:rPr>
              <a:t>9.3. Şüpheli Paket</a:t>
            </a:r>
          </a:p>
          <a:p>
            <a:r>
              <a:rPr lang="tr-TR" dirty="0" smtClean="0"/>
              <a:t>Toplu taşıma </a:t>
            </a:r>
            <a:r>
              <a:rPr lang="tr-TR" dirty="0" err="1" smtClean="0"/>
              <a:t>araçlarında,Otobüs</a:t>
            </a:r>
            <a:r>
              <a:rPr lang="tr-TR" dirty="0" smtClean="0"/>
              <a:t> </a:t>
            </a:r>
            <a:r>
              <a:rPr lang="tr-TR" dirty="0" err="1" smtClean="0"/>
              <a:t>terminalinde,yeraltı</a:t>
            </a:r>
            <a:r>
              <a:rPr lang="tr-TR" dirty="0" smtClean="0"/>
              <a:t> treni-raylı sistem ulaşım </a:t>
            </a:r>
            <a:r>
              <a:rPr lang="tr-TR" dirty="0" err="1" smtClean="0"/>
              <a:t>istasyonlarında,havalimanlarında,deniz</a:t>
            </a:r>
            <a:r>
              <a:rPr lang="tr-TR" dirty="0" smtClean="0"/>
              <a:t> ulaşım araçları ve </a:t>
            </a:r>
            <a:r>
              <a:rPr lang="tr-TR" dirty="0" err="1" smtClean="0"/>
              <a:t>iskelelerde,Stadyumlarda,alış</a:t>
            </a:r>
            <a:r>
              <a:rPr lang="tr-TR" dirty="0" smtClean="0"/>
              <a:t>-veriş </a:t>
            </a:r>
            <a:r>
              <a:rPr lang="tr-TR" dirty="0" err="1" smtClean="0"/>
              <a:t>merkezlerinde,konser</a:t>
            </a:r>
            <a:r>
              <a:rPr lang="tr-TR" dirty="0" smtClean="0"/>
              <a:t> alanlarında </a:t>
            </a:r>
            <a:r>
              <a:rPr lang="tr-TR" dirty="0" err="1" smtClean="0"/>
              <a:t>vb.yerlerde</a:t>
            </a:r>
            <a:r>
              <a:rPr lang="tr-TR" dirty="0" smtClean="0"/>
              <a:t> terkedilmiş veya özellikle bırakılmış gibi görünen </a:t>
            </a:r>
            <a:r>
              <a:rPr lang="tr-TR" dirty="0" err="1" smtClean="0"/>
              <a:t>valiz,çanta,el</a:t>
            </a:r>
            <a:r>
              <a:rPr lang="tr-TR" dirty="0" smtClean="0"/>
              <a:t> </a:t>
            </a:r>
            <a:r>
              <a:rPr lang="tr-TR" dirty="0" err="1" smtClean="0"/>
              <a:t>bagajı,poşet,sırt</a:t>
            </a:r>
            <a:r>
              <a:rPr lang="tr-TR" dirty="0" smtClean="0"/>
              <a:t> çantası gibi nesneler şüpheli paket olarak değerlendirilir.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81</a:t>
            </a:fld>
            <a:endParaRPr lang="tr-TR"/>
          </a:p>
        </p:txBody>
      </p:sp>
    </p:spTree>
    <p:extLst>
      <p:ext uri="{BB962C8B-B14F-4D97-AF65-F5344CB8AC3E}">
        <p14:creationId xmlns:p14="http://schemas.microsoft.com/office/powerpoint/2010/main" val="15995046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02" y="620688"/>
            <a:ext cx="362783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82</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8680"/>
            <a:ext cx="36004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88926"/>
            <a:ext cx="3744416" cy="210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56490"/>
            <a:ext cx="3600399" cy="213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79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40000" lnSpcReduction="20000"/>
          </a:bodyPr>
          <a:lstStyle/>
          <a:p>
            <a:r>
              <a:rPr lang="tr-TR" sz="6700" b="1" dirty="0" smtClean="0">
                <a:solidFill>
                  <a:srgbClr val="FF0000"/>
                </a:solidFill>
              </a:rPr>
              <a:t>9.4. Şüpheli Pakette(Özel Güvenlik Görev Alanı İçerisinde ise) Olay Yerinde Alınması </a:t>
            </a:r>
            <a:r>
              <a:rPr lang="tr-TR" sz="6700" b="1" dirty="0">
                <a:solidFill>
                  <a:srgbClr val="FF0000"/>
                </a:solidFill>
              </a:rPr>
              <a:t>G</a:t>
            </a:r>
            <a:r>
              <a:rPr lang="tr-TR" sz="6700" b="1" dirty="0" smtClean="0">
                <a:solidFill>
                  <a:srgbClr val="FF0000"/>
                </a:solidFill>
              </a:rPr>
              <a:t>ereken Tedbirler</a:t>
            </a:r>
          </a:p>
          <a:p>
            <a:r>
              <a:rPr lang="tr-TR" sz="6700" dirty="0" smtClean="0"/>
              <a:t>Şüpheli paketin bomba olabileceği </a:t>
            </a:r>
            <a:r>
              <a:rPr lang="tr-TR" sz="6700" dirty="0" err="1" smtClean="0"/>
              <a:t>düşünülerek,Paniğe</a:t>
            </a:r>
            <a:r>
              <a:rPr lang="tr-TR" sz="6700" dirty="0" smtClean="0"/>
              <a:t> kapılmadan derhal genel Kolluk </a:t>
            </a:r>
            <a:r>
              <a:rPr lang="tr-TR" sz="6700" dirty="0"/>
              <a:t>görevlilerine haber </a:t>
            </a:r>
            <a:r>
              <a:rPr lang="tr-TR" sz="6700" dirty="0" smtClean="0"/>
              <a:t>verilmeli</a:t>
            </a:r>
          </a:p>
          <a:p>
            <a:r>
              <a:rPr lang="tr-TR" sz="6700" dirty="0" smtClean="0"/>
              <a:t>.Bomba veya şüpheli paket etrafında en az  </a:t>
            </a:r>
            <a:r>
              <a:rPr lang="tr-TR" sz="6700" dirty="0"/>
              <a:t>(100 metre</a:t>
            </a:r>
            <a:r>
              <a:rPr lang="tr-TR" sz="6700" dirty="0" smtClean="0"/>
              <a:t>) güvenli alan sağlanarak emniyet şeridi çekilmelidir.</a:t>
            </a:r>
          </a:p>
          <a:p>
            <a:r>
              <a:rPr lang="tr-TR" sz="6700" dirty="0" smtClean="0"/>
              <a:t>Pakete </a:t>
            </a:r>
            <a:r>
              <a:rPr lang="tr-TR" sz="6700" dirty="0" err="1" smtClean="0"/>
              <a:t>dokunulmamalı,çevresinde</a:t>
            </a:r>
            <a:r>
              <a:rPr lang="tr-TR" sz="6700" dirty="0" smtClean="0"/>
              <a:t> </a:t>
            </a:r>
            <a:r>
              <a:rPr lang="tr-TR" sz="6700" dirty="0" err="1" smtClean="0"/>
              <a:t>dolaşılmamalı,kişilerin</a:t>
            </a:r>
            <a:r>
              <a:rPr lang="tr-TR" sz="6700" dirty="0" smtClean="0"/>
              <a:t> ve basın mensuplarının pakete yaklaşması engellenmelidir.</a:t>
            </a:r>
          </a:p>
          <a:p>
            <a:r>
              <a:rPr lang="tr-TR" sz="6700" dirty="0" smtClean="0"/>
              <a:t>Şüpheli paketin yakın çevresinde ikinci bir bomba olabileceği hiçbir zaman unutulmamalı ve gerekli kontroller yapılmalıdır.</a:t>
            </a:r>
            <a:r>
              <a:rPr lang="tr-TR" sz="6700" dirty="0"/>
              <a:t/>
            </a:r>
            <a:br>
              <a:rPr lang="tr-TR" sz="6700" dirty="0"/>
            </a:br>
            <a:r>
              <a:rPr lang="tr-TR" dirty="0"/>
              <a:t/>
            </a:r>
            <a:br>
              <a:rPr lang="tr-TR" dirty="0"/>
            </a:b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83</a:t>
            </a:fld>
            <a:endParaRPr lang="tr-TR"/>
          </a:p>
        </p:txBody>
      </p:sp>
    </p:spTree>
    <p:extLst>
      <p:ext uri="{BB962C8B-B14F-4D97-AF65-F5344CB8AC3E}">
        <p14:creationId xmlns:p14="http://schemas.microsoft.com/office/powerpoint/2010/main" val="3879626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976664"/>
          </a:xfrm>
        </p:spPr>
        <p:txBody>
          <a:bodyPr>
            <a:normAutofit/>
          </a:bodyPr>
          <a:lstStyle/>
          <a:p>
            <a:r>
              <a:rPr lang="tr-TR" b="1" dirty="0" smtClean="0">
                <a:solidFill>
                  <a:srgbClr val="FF0000"/>
                </a:solidFill>
              </a:rPr>
              <a:t>9.5. Patlama sonrası (Özel Güvenlik Görev Alanı İçerisinde Meydana Gelmiş İse)Olay Yerinde Alınması gereken Tedbirler</a:t>
            </a:r>
          </a:p>
          <a:p>
            <a:r>
              <a:rPr lang="tr-TR" dirty="0" smtClean="0"/>
              <a:t>Genel Kolluğa patlama ile ilgili derhal bilgi verilmeli,</a:t>
            </a:r>
          </a:p>
          <a:p>
            <a:r>
              <a:rPr lang="tr-TR" dirty="0" smtClean="0"/>
              <a:t>Olay yerinde gerekli güvenliğin sağlanabilmesi için en az 100 </a:t>
            </a:r>
            <a:r>
              <a:rPr lang="tr-TR" dirty="0" err="1" smtClean="0"/>
              <a:t>M’lik</a:t>
            </a:r>
            <a:r>
              <a:rPr lang="tr-TR" dirty="0" smtClean="0"/>
              <a:t> alana emniyet şeridi çekilmelidir.</a:t>
            </a:r>
          </a:p>
          <a:p>
            <a:r>
              <a:rPr lang="tr-TR" dirty="0" smtClean="0"/>
              <a:t>Duruma göre güvenlik koridoru genişletilebilir.</a:t>
            </a:r>
          </a:p>
          <a:p>
            <a:r>
              <a:rPr lang="tr-TR" dirty="0" smtClean="0"/>
              <a:t>Genel Kolluk gelene kadar bölgede ikinci bir şüpheli bir paket </a:t>
            </a:r>
            <a:r>
              <a:rPr lang="tr-TR" dirty="0" err="1" smtClean="0"/>
              <a:t>olup,olmadığı</a:t>
            </a:r>
            <a:r>
              <a:rPr lang="tr-TR" dirty="0" smtClean="0"/>
              <a:t> kontrol edilmelidir.</a:t>
            </a:r>
          </a:p>
          <a:p>
            <a:r>
              <a:rPr lang="tr-TR" dirty="0" smtClean="0"/>
              <a:t>Olayın çeşidine göre uzman ekiplere bilgi verilir.(Ambulans,İtfaiye,Doğalgaz ekipleri,vs)</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84</a:t>
            </a:fld>
            <a:endParaRPr lang="tr-TR"/>
          </a:p>
        </p:txBody>
      </p:sp>
    </p:spTree>
    <p:extLst>
      <p:ext uri="{BB962C8B-B14F-4D97-AF65-F5344CB8AC3E}">
        <p14:creationId xmlns:p14="http://schemas.microsoft.com/office/powerpoint/2010/main" val="2768342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smtClean="0"/>
              <a:t>Patlamanın olduğu alandan kişi veya kişiler güvenli bir şekilde ve derhal </a:t>
            </a:r>
            <a:r>
              <a:rPr lang="tr-TR" dirty="0" err="1" smtClean="0"/>
              <a:t>uzaklaştırılmalı,olay</a:t>
            </a:r>
            <a:r>
              <a:rPr lang="tr-TR" dirty="0" smtClean="0"/>
              <a:t> yerine ilgisiz kişilerin girmesi engellenmelidir.</a:t>
            </a:r>
          </a:p>
          <a:p>
            <a:r>
              <a:rPr lang="tr-TR" dirty="0" smtClean="0"/>
              <a:t>Olayla ilgili şüphelileri yakama ve suç delillerini muhafaza ederek elde edilen bilgiler genel kolluğa teslim edilmelidir.</a:t>
            </a:r>
          </a:p>
          <a:p>
            <a:r>
              <a:rPr lang="tr-TR" dirty="0" smtClean="0"/>
              <a:t>Gerek şüpheli pakette gerekse patlama sonrası olay yerinde alınacak tedbirler genel kolluk gelinceye kadar geçerlidir.</a:t>
            </a:r>
          </a:p>
          <a:p>
            <a:r>
              <a:rPr lang="tr-TR" dirty="0" smtClean="0"/>
              <a:t>Genel kolluk intikal ettikten sonra özel güvenlik görevlileri talep halinde genel kolluğa yardım etmekle yükümlüdür.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85</a:t>
            </a:fld>
            <a:endParaRPr lang="tr-TR"/>
          </a:p>
        </p:txBody>
      </p:sp>
    </p:spTree>
    <p:extLst>
      <p:ext uri="{BB962C8B-B14F-4D97-AF65-F5344CB8AC3E}">
        <p14:creationId xmlns:p14="http://schemas.microsoft.com/office/powerpoint/2010/main" val="2480456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r>
              <a:rPr lang="tr-TR" b="1" dirty="0" smtClean="0">
                <a:solidFill>
                  <a:srgbClr val="FF0000"/>
                </a:solidFill>
              </a:rPr>
              <a:t>9.6. Kitap Bombalar</a:t>
            </a:r>
          </a:p>
          <a:p>
            <a:r>
              <a:rPr lang="tr-TR" dirty="0" smtClean="0"/>
              <a:t>Hedef seçilen kişiyi öldürmek veya yaralamak amacıyla bir kitabın içi oyulmak suretiyle </a:t>
            </a:r>
            <a:r>
              <a:rPr lang="tr-TR" dirty="0" err="1" smtClean="0"/>
              <a:t>hazırlanan,kapalı</a:t>
            </a:r>
            <a:r>
              <a:rPr lang="tr-TR" dirty="0" smtClean="0"/>
              <a:t> kaldığı müddetçe patlamayan bombalardır.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86</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284984"/>
            <a:ext cx="46805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5751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smtClean="0">
                <a:solidFill>
                  <a:srgbClr val="FF0000"/>
                </a:solidFill>
              </a:rPr>
              <a:t>9.7. Paket ve Mektup Bombalar</a:t>
            </a:r>
          </a:p>
          <a:p>
            <a:r>
              <a:rPr lang="tr-TR" dirty="0" smtClean="0"/>
              <a:t>Alıcısını yaralamak veya öldürmek amacı ile hazırlanan postada kaldığı sürece patlamayacak şekilde </a:t>
            </a:r>
            <a:r>
              <a:rPr lang="tr-TR" dirty="0" err="1" smtClean="0"/>
              <a:t>hazırlanmış,açınca</a:t>
            </a:r>
            <a:r>
              <a:rPr lang="tr-TR" dirty="0" smtClean="0"/>
              <a:t> patlayan bubi tuzaklı bombalardır.</a:t>
            </a:r>
          </a:p>
          <a:p>
            <a:r>
              <a:rPr lang="tr-TR" b="1" dirty="0" smtClean="0">
                <a:solidFill>
                  <a:srgbClr val="FF0000"/>
                </a:solidFill>
              </a:rPr>
              <a:t>Paket Bombalar Nasıl anlaşılır?</a:t>
            </a:r>
          </a:p>
          <a:p>
            <a:r>
              <a:rPr lang="tr-TR" dirty="0" smtClean="0"/>
              <a:t>Normal Mektuplara göre daha </a:t>
            </a:r>
            <a:r>
              <a:rPr lang="tr-TR" dirty="0" err="1" smtClean="0"/>
              <a:t>kalındır.Kalınlığı</a:t>
            </a:r>
            <a:r>
              <a:rPr lang="tr-TR" dirty="0" smtClean="0"/>
              <a:t> (5mm)den fazladır.</a:t>
            </a:r>
          </a:p>
          <a:p>
            <a:r>
              <a:rPr lang="tr-TR" dirty="0" smtClean="0"/>
              <a:t>Aynı ebattaki normal mektuptan daha ağırdır ve denge noktası farklıdır.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87</a:t>
            </a:fld>
            <a:endParaRPr lang="tr-TR"/>
          </a:p>
        </p:txBody>
      </p:sp>
    </p:spTree>
    <p:extLst>
      <p:ext uri="{BB962C8B-B14F-4D97-AF65-F5344CB8AC3E}">
        <p14:creationId xmlns:p14="http://schemas.microsoft.com/office/powerpoint/2010/main" val="104524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01122" cy="6286544"/>
          </a:xfrm>
        </p:spPr>
        <p:txBody>
          <a:bodyPr/>
          <a:lstStyle/>
          <a:p>
            <a:r>
              <a:rPr lang="tr-TR" dirty="0"/>
              <a:t>Normalde olmaması gereken bazı </a:t>
            </a:r>
            <a:r>
              <a:rPr lang="tr-TR" dirty="0" smtClean="0"/>
              <a:t>parçaları dışarı </a:t>
            </a:r>
            <a:r>
              <a:rPr lang="tr-TR" dirty="0"/>
              <a:t>sızmış maddeler bulunan </a:t>
            </a:r>
            <a:r>
              <a:rPr lang="tr-TR" dirty="0" smtClean="0"/>
              <a:t>paketler,</a:t>
            </a:r>
          </a:p>
          <a:p>
            <a:r>
              <a:rPr lang="tr-TR" dirty="0" smtClean="0"/>
              <a:t>Gönderenin adresi yok, Gereğinden fazla pul,alıcı isim ve adresindeki belirgin hatalar varsa bomba olabileceği şüphesiyle gerekli tedbirler alınarak genel kolluğa haber verilmelidir.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88</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37112"/>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25144"/>
            <a:ext cx="3102099" cy="143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682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9.8. Şüpheli Araç Tespitinde Dikkat Edilecek Hususlar</a:t>
            </a:r>
          </a:p>
          <a:p>
            <a:r>
              <a:rPr lang="tr-TR" sz="3600" b="1" dirty="0" smtClean="0">
                <a:solidFill>
                  <a:srgbClr val="FF0000"/>
                </a:solidFill>
              </a:rPr>
              <a:t>Şüpheli Araç: </a:t>
            </a:r>
            <a:r>
              <a:rPr lang="tr-TR" sz="3600" dirty="0" smtClean="0"/>
              <a:t>Bir suçta kullanılması planlanan her türlü motorlu veya motorsuz vasıtalardır. </a:t>
            </a:r>
          </a:p>
          <a:p>
            <a:r>
              <a:rPr lang="tr-TR" sz="3600" dirty="0" smtClean="0"/>
              <a:t>Şüpheli araç daha önce bir  </a:t>
            </a:r>
            <a:r>
              <a:rPr lang="tr-TR" sz="3600" dirty="0" err="1" smtClean="0"/>
              <a:t>suçtada</a:t>
            </a:r>
            <a:r>
              <a:rPr lang="tr-TR" sz="3600" dirty="0" smtClean="0"/>
              <a:t> kullanılmış olabilir. </a:t>
            </a:r>
          </a:p>
          <a:p>
            <a:r>
              <a:rPr lang="tr-TR" sz="3600" dirty="0" smtClean="0"/>
              <a:t>Özel güvenlik görevlileri aşağıda belirtilen araçlarla karşılaştığında   şüphelenmeli,kontrol etmeli ve gerektiğinde genel kolluğa bilgi vermelidir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89</a:t>
            </a:fld>
            <a:endParaRPr lang="tr-TR"/>
          </a:p>
        </p:txBody>
      </p:sp>
    </p:spTree>
    <p:extLst>
      <p:ext uri="{BB962C8B-B14F-4D97-AF65-F5344CB8AC3E}">
        <p14:creationId xmlns:p14="http://schemas.microsoft.com/office/powerpoint/2010/main" val="110888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8"/>
          </a:xfrm>
        </p:spPr>
        <p:txBody>
          <a:bodyPr>
            <a:normAutofit fontScale="77500" lnSpcReduction="20000"/>
          </a:bodyPr>
          <a:lstStyle/>
          <a:p>
            <a:r>
              <a:rPr lang="tr-TR" sz="3400" b="1" dirty="0">
                <a:solidFill>
                  <a:srgbClr val="FF0000"/>
                </a:solidFill>
                <a:latin typeface="Times New Roman"/>
              </a:rPr>
              <a:t>2.3.2.Ana Giriş Kontrol Noktası(Dış Halka) </a:t>
            </a:r>
            <a:endParaRPr lang="tr-TR" sz="3400" dirty="0">
              <a:solidFill>
                <a:srgbClr val="FF0000"/>
              </a:solidFill>
              <a:latin typeface="Times New Roman"/>
            </a:endParaRPr>
          </a:p>
          <a:p>
            <a:r>
              <a:rPr lang="tr-TR" sz="3400" dirty="0">
                <a:solidFill>
                  <a:srgbClr val="000000"/>
                </a:solidFill>
                <a:latin typeface="Times New Roman"/>
              </a:rPr>
              <a:t>• Korunan yere yapılabilecek herhangi bir saldırı için ilk müdafaa yeridir. </a:t>
            </a:r>
          </a:p>
          <a:p>
            <a:r>
              <a:rPr lang="tr-TR" sz="3400" dirty="0">
                <a:solidFill>
                  <a:srgbClr val="000000"/>
                </a:solidFill>
                <a:latin typeface="Times New Roman"/>
              </a:rPr>
              <a:t>• Bu halka üniformalı özel güvenlik görevlilerinden oluşmaktadır. </a:t>
            </a:r>
          </a:p>
          <a:p>
            <a:r>
              <a:rPr lang="tr-TR" sz="3400" dirty="0">
                <a:solidFill>
                  <a:srgbClr val="000000"/>
                </a:solidFill>
                <a:latin typeface="Times New Roman"/>
              </a:rPr>
              <a:t>• Girişleri kontrol altına almak için bu halkadan bir kontrol noktası belirlenmelidir. </a:t>
            </a:r>
          </a:p>
          <a:p>
            <a:r>
              <a:rPr lang="tr-TR" sz="3400" dirty="0">
                <a:solidFill>
                  <a:srgbClr val="000000"/>
                </a:solidFill>
                <a:latin typeface="Times New Roman"/>
              </a:rPr>
              <a:t>• Araç ve kişi kontrolü bu halka da yapılabilir Bazı yerlerde ise yalnızca araç kontrolü yapılmaktadır. </a:t>
            </a:r>
          </a:p>
          <a:p>
            <a:r>
              <a:rPr lang="tr-TR" sz="3400" dirty="0">
                <a:solidFill>
                  <a:srgbClr val="000000"/>
                </a:solidFill>
                <a:latin typeface="Times New Roman"/>
              </a:rPr>
              <a:t>• Dış halkada duvar çit Tel Örgü parmaklık kapan bariyer ve benzeri fiziki engeller oluşturulmalıdır. </a:t>
            </a:r>
          </a:p>
          <a:p>
            <a:endParaRPr lang="tr-TR" sz="3400" dirty="0">
              <a:solidFill>
                <a:srgbClr val="000000"/>
              </a:solidFill>
              <a:latin typeface="Times New Roman"/>
            </a:endParaRPr>
          </a:p>
          <a:p>
            <a:r>
              <a:rPr lang="tr-TR" sz="3400" b="1" dirty="0">
                <a:solidFill>
                  <a:srgbClr val="FF0000"/>
                </a:solidFill>
                <a:latin typeface="Times New Roman"/>
              </a:rPr>
              <a:t>2.3.3.Bina Giriş Kontrol Noktası </a:t>
            </a:r>
            <a:r>
              <a:rPr lang="tr-TR" sz="3400" b="1" dirty="0" smtClean="0">
                <a:solidFill>
                  <a:srgbClr val="FF0000"/>
                </a:solidFill>
                <a:latin typeface="Times New Roman"/>
              </a:rPr>
              <a:t>(Orta Halka) </a:t>
            </a:r>
            <a:endParaRPr lang="tr-TR" sz="3400" dirty="0">
              <a:solidFill>
                <a:srgbClr val="FF0000"/>
              </a:solidFill>
              <a:latin typeface="Times New Roman"/>
            </a:endParaRPr>
          </a:p>
          <a:p>
            <a:r>
              <a:rPr lang="tr-TR" sz="3400" dirty="0">
                <a:solidFill>
                  <a:srgbClr val="000000"/>
                </a:solidFill>
                <a:latin typeface="Times New Roman"/>
              </a:rPr>
              <a:t>• Genellikle bina tesis ve benzeri girişinde oluşturulan orta halkada kişilerin ve eşyaların kontrolü yapılır </a:t>
            </a:r>
          </a:p>
          <a:p>
            <a:r>
              <a:rPr lang="tr-TR" sz="3400" dirty="0">
                <a:solidFill>
                  <a:srgbClr val="000000"/>
                </a:solidFill>
                <a:latin typeface="Times New Roman"/>
              </a:rPr>
              <a:t>• Dış halkada kontrol edilerek içeri giren kişiler yetkili ise bu alanın manyetik kart gibi yöntemlerle giriş yapabilirler.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41654221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229600" cy="6000792"/>
          </a:xfrm>
        </p:spPr>
        <p:txBody>
          <a:bodyPr>
            <a:normAutofit/>
          </a:bodyPr>
          <a:lstStyle/>
          <a:p>
            <a:endParaRPr lang="tr-TR" dirty="0" smtClean="0"/>
          </a:p>
          <a:p>
            <a:r>
              <a:rPr lang="tr-TR" dirty="0" smtClean="0"/>
              <a:t>Uzun süre aynı yerde park etmiş araçlar,</a:t>
            </a:r>
          </a:p>
          <a:p>
            <a:r>
              <a:rPr lang="tr-TR" dirty="0" smtClean="0"/>
              <a:t>Plakası bulunmayan veya hasarlı araçlar,</a:t>
            </a:r>
          </a:p>
          <a:p>
            <a:r>
              <a:rPr lang="tr-TR" dirty="0" smtClean="0"/>
              <a:t>Yasak yerlere park etmiş olan araçlar,</a:t>
            </a:r>
          </a:p>
          <a:p>
            <a:r>
              <a:rPr lang="tr-TR" dirty="0" smtClean="0"/>
              <a:t>Aynı yerden tekrar tekrar geçiş yapan araçlar,</a:t>
            </a:r>
          </a:p>
          <a:p>
            <a:r>
              <a:rPr lang="tr-TR" dirty="0" smtClean="0"/>
              <a:t>Sürücüsünün şüpheli ve endişeli davranışları olan  araçlar,</a:t>
            </a:r>
          </a:p>
          <a:p>
            <a:r>
              <a:rPr lang="tr-TR" dirty="0" smtClean="0"/>
              <a:t>İçerisinde görünür şekilde kablolar bulunan araçlar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90</a:t>
            </a:fld>
            <a:endParaRPr lang="tr-TR"/>
          </a:p>
        </p:txBody>
      </p:sp>
    </p:spTree>
    <p:extLst>
      <p:ext uri="{BB962C8B-B14F-4D97-AF65-F5344CB8AC3E}">
        <p14:creationId xmlns:p14="http://schemas.microsoft.com/office/powerpoint/2010/main" val="28506856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r>
              <a:rPr lang="tr-TR" dirty="0" smtClean="0"/>
              <a:t>      </a:t>
            </a:r>
            <a:r>
              <a:rPr lang="tr-TR" b="1" dirty="0" smtClean="0">
                <a:solidFill>
                  <a:srgbClr val="FF0000"/>
                </a:solidFill>
              </a:rPr>
              <a:t>10. KİMLİK ONTROLÜ,</a:t>
            </a:r>
          </a:p>
          <a:p>
            <a:r>
              <a:rPr lang="tr-TR" b="1" dirty="0" smtClean="0">
                <a:solidFill>
                  <a:srgbClr val="FF0000"/>
                </a:solidFill>
              </a:rPr>
              <a:t>YAKALAMA</a:t>
            </a:r>
          </a:p>
          <a:p>
            <a:r>
              <a:rPr lang="tr-TR" sz="3600" dirty="0" smtClean="0"/>
              <a:t>Özel güvenlik görevlilerine 5188 sayılı Kanunun 7.maddesi ile Görevli oldukları sürede ve görev alanlarında yasada düzenlenen şartlar oluştuğunda Kimlik  sorma, güvenlik sistem ve cihazları ile kişilerin üst ve eşyalarını  </a:t>
            </a:r>
            <a:r>
              <a:rPr lang="tr-TR" sz="3600" dirty="0" err="1" smtClean="0"/>
              <a:t>arama;eşyaları</a:t>
            </a:r>
            <a:r>
              <a:rPr lang="tr-TR" sz="3600" dirty="0" smtClean="0"/>
              <a:t> emanete  </a:t>
            </a:r>
            <a:r>
              <a:rPr lang="tr-TR" sz="3600" dirty="0" err="1" smtClean="0"/>
              <a:t>alma,kişilere</a:t>
            </a:r>
            <a:r>
              <a:rPr lang="tr-TR" sz="3600" dirty="0" smtClean="0"/>
              <a:t> karşı zor kullanma ve yakalama gibi yetkiler verilmiştir.</a:t>
            </a:r>
            <a:endParaRPr lang="tr-TR" sz="36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91</a:t>
            </a:fld>
            <a:endParaRPr lang="tr-TR"/>
          </a:p>
        </p:txBody>
      </p:sp>
    </p:spTree>
    <p:extLst>
      <p:ext uri="{BB962C8B-B14F-4D97-AF65-F5344CB8AC3E}">
        <p14:creationId xmlns:p14="http://schemas.microsoft.com/office/powerpoint/2010/main" val="17444845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01122" cy="6357982"/>
          </a:xfrm>
        </p:spPr>
        <p:txBody>
          <a:bodyPr>
            <a:normAutofit/>
          </a:bodyPr>
          <a:lstStyle/>
          <a:p>
            <a:r>
              <a:rPr lang="tr-TR" b="1" dirty="0" smtClean="0">
                <a:solidFill>
                  <a:srgbClr val="FF0000"/>
                </a:solidFill>
              </a:rPr>
              <a:t>10.1 Kimlik Kontrolü</a:t>
            </a:r>
          </a:p>
          <a:p>
            <a:r>
              <a:rPr lang="tr-TR" dirty="0" smtClean="0"/>
              <a:t>Şüpheli kişilerin durdurulması ve kimlik kontrolünün yapılması önemli bir önleyici güvenlik uygulamasıdır. 5188 sayılı Özel Güvenlik Hizmetlerine dair Kanunun 7. Maddesi Özel Güvenlik Personeline;</a:t>
            </a:r>
          </a:p>
          <a:p>
            <a:pPr marL="0" indent="0">
              <a:buNone/>
            </a:pPr>
            <a:r>
              <a:rPr lang="tr-TR" b="1" dirty="0"/>
              <a:t> </a:t>
            </a:r>
            <a:r>
              <a:rPr lang="tr-TR" dirty="0" smtClean="0"/>
              <a:t>   Toplantı</a:t>
            </a:r>
            <a:r>
              <a:rPr lang="tr-TR" dirty="0"/>
              <a:t>, konser, spor müsabakası, sahne </a:t>
            </a:r>
            <a:r>
              <a:rPr lang="tr-TR" dirty="0" smtClean="0"/>
              <a:t>     gösterileri </a:t>
            </a:r>
            <a:r>
              <a:rPr lang="tr-TR" dirty="0"/>
              <a:t>ve benzeri etkinlikler ile cenaze ve düğün </a:t>
            </a:r>
            <a:r>
              <a:rPr lang="tr-TR" dirty="0" smtClean="0"/>
              <a:t>törenlerinde,</a:t>
            </a:r>
          </a:p>
          <a:p>
            <a:pPr marL="0" indent="0">
              <a:buNone/>
            </a:pPr>
            <a:r>
              <a:rPr lang="tr-TR" dirty="0" smtClean="0"/>
              <a:t>Hava Meydanı,liman,gar,istasyon ve terminal gibi toplu ulaşım tesislerinde kimlik sorma yetkisi vermiştir.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92</a:t>
            </a:fld>
            <a:endParaRPr lang="tr-TR"/>
          </a:p>
        </p:txBody>
      </p:sp>
    </p:spTree>
    <p:extLst>
      <p:ext uri="{BB962C8B-B14F-4D97-AF65-F5344CB8AC3E}">
        <p14:creationId xmlns:p14="http://schemas.microsoft.com/office/powerpoint/2010/main" val="33520381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401080" cy="6215106"/>
          </a:xfrm>
        </p:spPr>
        <p:txBody>
          <a:bodyPr>
            <a:normAutofit/>
          </a:bodyPr>
          <a:lstStyle/>
          <a:p>
            <a:r>
              <a:rPr lang="tr-TR" b="1" dirty="0" smtClean="0">
                <a:solidFill>
                  <a:srgbClr val="FF0000"/>
                </a:solidFill>
              </a:rPr>
              <a:t>10.2.Yakalama</a:t>
            </a:r>
            <a:r>
              <a:rPr lang="tr-TR" dirty="0"/>
              <a:t/>
            </a:r>
            <a:br>
              <a:rPr lang="tr-TR" dirty="0"/>
            </a:br>
            <a:r>
              <a:rPr lang="tr-TR" dirty="0" smtClean="0"/>
              <a:t>Yakalama; Kamu </a:t>
            </a:r>
            <a:r>
              <a:rPr lang="tr-TR" dirty="0"/>
              <a:t>güvenliğine, kamu düzenine veya kişinin vücut veya hayatına yönelik var olan bir tehlikenin giderilmesi için denetim altına alınması gereken veya suç işlediği yönünde hakkında kuvvetli iz, eser, emare ve delil bulunan kişinin gözaltına alma veya muhafaza altına alma işlemlerinden önce, </a:t>
            </a:r>
            <a:r>
              <a:rPr lang="tr-TR" dirty="0" smtClean="0"/>
              <a:t>hakim kararı olmaksızın şüphelinin  özgürlüğünün geçici olarak ve fiilen kısıtlanarak denetim altına alınmasıdır.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93</a:t>
            </a:fld>
            <a:endParaRPr lang="tr-TR"/>
          </a:p>
        </p:txBody>
      </p:sp>
    </p:spTree>
    <p:extLst>
      <p:ext uri="{BB962C8B-B14F-4D97-AF65-F5344CB8AC3E}">
        <p14:creationId xmlns:p14="http://schemas.microsoft.com/office/powerpoint/2010/main" val="29343368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a:buNone/>
            </a:pPr>
            <a:r>
              <a:rPr lang="tr-TR" dirty="0" smtClean="0"/>
              <a:t>Suç öncesi veya suç esnasında özel güvenlik görevlilerince uygulamaya konulan ağır bir tedbirdir.</a:t>
            </a:r>
          </a:p>
          <a:p>
            <a:r>
              <a:rPr lang="tr-TR" dirty="0" smtClean="0"/>
              <a:t>Yakalama ya bir tehlikenin önlenmesi için veya suç işlendikten sonra şüphelinin yakalanması için yapılır.İlk yakalama Önleme amaçlı,ikinci yakalama ise adli yakalamadır.5188 sayılı Kanunun 7/c maddesi ile CMK </a:t>
            </a:r>
            <a:r>
              <a:rPr lang="tr-TR" dirty="0" err="1" smtClean="0"/>
              <a:t>nın</a:t>
            </a:r>
            <a:r>
              <a:rPr lang="tr-TR" dirty="0" smtClean="0"/>
              <a:t> 90.maddesinde belirtilen hallerde özel güvenlik görevlisi tarafından yapılan yakalama </a:t>
            </a:r>
            <a:r>
              <a:rPr lang="tr-TR" b="1" dirty="0" smtClean="0">
                <a:solidFill>
                  <a:srgbClr val="FF0000"/>
                </a:solidFill>
              </a:rPr>
              <a:t>Adli yakalama </a:t>
            </a:r>
            <a:r>
              <a:rPr lang="tr-TR" dirty="0" smtClean="0"/>
              <a:t>niteliğindedir.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94</a:t>
            </a:fld>
            <a:endParaRPr lang="tr-TR"/>
          </a:p>
        </p:txBody>
      </p:sp>
    </p:spTree>
    <p:extLst>
      <p:ext uri="{BB962C8B-B14F-4D97-AF65-F5344CB8AC3E}">
        <p14:creationId xmlns:p14="http://schemas.microsoft.com/office/powerpoint/2010/main" val="5480391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00042"/>
            <a:ext cx="8229600" cy="5857916"/>
          </a:xfrm>
        </p:spPr>
        <p:txBody>
          <a:bodyPr>
            <a:normAutofit/>
          </a:bodyPr>
          <a:lstStyle/>
          <a:p>
            <a:r>
              <a:rPr lang="tr-TR" dirty="0" smtClean="0"/>
              <a:t>Özel güvenlik görevlileri 5188 sayılı kanunun 7. maddesine göre görevli oldukları süre içerisinde ve görev alanlarında kullanabilmek koşulu ile CMK 90.md.yakalama yapabilir.</a:t>
            </a:r>
          </a:p>
          <a:p>
            <a:r>
              <a:rPr lang="tr-TR" dirty="0" smtClean="0"/>
              <a:t>Kişiye suçu işlerken rastlanılması.(Suçüstü)</a:t>
            </a:r>
          </a:p>
          <a:p>
            <a:r>
              <a:rPr lang="tr-TR" dirty="0" smtClean="0"/>
              <a:t>Suçüstü bir fiilden dolayı izlenen kişinin kaçması olasılığının bulunması veya hemen kimliğini belirleme olanağının bulunmaması durumunda herkes tarafından yakalama yapılabilir.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95</a:t>
            </a:fld>
            <a:endParaRPr lang="tr-TR"/>
          </a:p>
        </p:txBody>
      </p:sp>
    </p:spTree>
    <p:extLst>
      <p:ext uri="{BB962C8B-B14F-4D97-AF65-F5344CB8AC3E}">
        <p14:creationId xmlns:p14="http://schemas.microsoft.com/office/powerpoint/2010/main" val="7960610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85728"/>
            <a:ext cx="8329642" cy="5840435"/>
          </a:xfrm>
        </p:spPr>
        <p:txBody>
          <a:bodyPr>
            <a:normAutofit/>
          </a:bodyPr>
          <a:lstStyle/>
          <a:p>
            <a:r>
              <a:rPr lang="tr-TR" dirty="0" smtClean="0"/>
              <a:t>Kolluk görevlileri, gecikmesinde sakınca bulunan hallerde; Cumhuriyet Savcısına veya amirlerine derhal başvurma olanağı bulunmadığı takdirde, yakalama yetkisine sahiptir.</a:t>
            </a:r>
          </a:p>
          <a:p>
            <a:r>
              <a:rPr lang="tr-TR" dirty="0" smtClean="0"/>
              <a:t>Soruşturma ve kovuşturması şikayete bağlı olmakla birlikte çocuklara,beden veya akıl hastalığı,</a:t>
            </a:r>
            <a:r>
              <a:rPr lang="tr-TR" dirty="0" err="1" smtClean="0"/>
              <a:t>malüllük</a:t>
            </a:r>
            <a:r>
              <a:rPr lang="tr-TR" dirty="0" smtClean="0"/>
              <a:t> veya güçsüzlükleri nedeniyle kendilerini idareden aciz bulunanlara karşı işlenen suçüstü hallerinde kişinin yakalanması şikayete bağlı değildir.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96</a:t>
            </a:fld>
            <a:endParaRPr lang="tr-TR"/>
          </a:p>
        </p:txBody>
      </p:sp>
    </p:spTree>
    <p:extLst>
      <p:ext uri="{BB962C8B-B14F-4D97-AF65-F5344CB8AC3E}">
        <p14:creationId xmlns:p14="http://schemas.microsoft.com/office/powerpoint/2010/main" val="24136778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t>Kişinin </a:t>
            </a:r>
            <a:r>
              <a:rPr lang="tr-TR" dirty="0"/>
              <a:t>vücudu ve hayatı bakımından mevcut bir tehlikeden korunması amacıyla yakalama, </a:t>
            </a:r>
          </a:p>
          <a:p>
            <a:r>
              <a:rPr lang="tr-TR" dirty="0"/>
              <a:t>Görev alanında, haklarında yakalama, tutuklama veya mahkûmiyet kararı bulunan kişileri yakalama. </a:t>
            </a:r>
          </a:p>
          <a:p>
            <a:r>
              <a:rPr lang="tr-TR" dirty="0"/>
              <a:t>Olay yerini ve delilleri koruma, bu amaçla Ceza Muhakemeleri Kanununun 168.maddesine göre yakalama</a:t>
            </a:r>
            <a:r>
              <a:rPr lang="tr-TR" dirty="0" smtClean="0"/>
              <a:t>.</a:t>
            </a:r>
          </a:p>
          <a:p>
            <a:r>
              <a:rPr lang="tr-TR" dirty="0" smtClean="0"/>
              <a:t>Olay </a:t>
            </a:r>
            <a:r>
              <a:rPr lang="tr-TR" dirty="0"/>
              <a:t>yerinde görevine ait işlemlere başlayan adli kolluk görevlisi bunların yapılmasına engel olan veya yetkisi içinde aldığı tedbirlere aykırı davranan kişileri işlemler sonuçlanıncaya kadar ve gerektiğinde zor kullanarak bundan men eder. YAKALAMA YETKİSİ,MEN YETKİSİNE DÖNÜŞTÜ</a:t>
            </a:r>
            <a:endParaRPr lang="tr-TR" b="1"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97</a:t>
            </a:fld>
            <a:endParaRPr lang="tr-TR"/>
          </a:p>
        </p:txBody>
      </p:sp>
    </p:spTree>
    <p:extLst>
      <p:ext uri="{BB962C8B-B14F-4D97-AF65-F5344CB8AC3E}">
        <p14:creationId xmlns:p14="http://schemas.microsoft.com/office/powerpoint/2010/main" val="10086652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215106"/>
          </a:xfrm>
        </p:spPr>
        <p:txBody>
          <a:bodyPr>
            <a:normAutofit/>
          </a:bodyPr>
          <a:lstStyle/>
          <a:p>
            <a:endParaRPr lang="tr-TR" dirty="0" smtClean="0"/>
          </a:p>
          <a:p>
            <a:r>
              <a:rPr lang="tr-TR" sz="3600" dirty="0" smtClean="0"/>
              <a:t>Yakalama </a:t>
            </a:r>
            <a:r>
              <a:rPr lang="tr-TR" sz="3600" dirty="0"/>
              <a:t>yapılmasından hemen sonra durum Genel kolluğa bildirilmelidir.Özel güvenlik görevlisi,Genel kolluk olay yerine gelene kadar yakalanan kişinin kendisine veya başkalarına zarar vermemesi için tedbirler alınmalıdır</a:t>
            </a:r>
            <a:r>
              <a:rPr lang="tr-TR" sz="3600" dirty="0" smtClean="0"/>
              <a:t>. </a:t>
            </a:r>
          </a:p>
          <a:p>
            <a:r>
              <a:rPr lang="tr-TR" sz="3600" dirty="0" smtClean="0"/>
              <a:t>Bu </a:t>
            </a:r>
            <a:r>
              <a:rPr lang="tr-TR" sz="3600" dirty="0"/>
              <a:t>yaklaşım ileride zor kullanmada ifade edileceği üzere </a:t>
            </a:r>
            <a:r>
              <a:rPr lang="tr-TR" sz="3600" dirty="0" smtClean="0"/>
              <a:t>zorunluluk </a:t>
            </a:r>
            <a:r>
              <a:rPr lang="tr-TR" sz="3600" dirty="0"/>
              <a:t>hali doğduğunda da zor kullanma şeklinde olabilir.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98</a:t>
            </a:fld>
            <a:endParaRPr lang="tr-TR"/>
          </a:p>
        </p:txBody>
      </p:sp>
    </p:spTree>
    <p:extLst>
      <p:ext uri="{BB962C8B-B14F-4D97-AF65-F5344CB8AC3E}">
        <p14:creationId xmlns:p14="http://schemas.microsoft.com/office/powerpoint/2010/main" val="1210441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2600" dirty="0" smtClean="0"/>
              <a:t>orantılık kuralı çerçevesinde kelepçe takma,bir yerde muhafaza altına alma veya zorunluluk hali doğduğunda da zor kullanma şeklinde olabilir.</a:t>
            </a:r>
          </a:p>
          <a:p>
            <a:r>
              <a:rPr lang="tr-TR" sz="2600" dirty="0" smtClean="0"/>
              <a:t>Yakalama amaçlı durdurmalarda ilk temas anında sahip olunan otorite,avantaj ve kararlılık hedef kişiye hissettirilmelidir.</a:t>
            </a:r>
            <a:r>
              <a:rPr lang="tr-TR" sz="2600" b="1" u="sng" dirty="0" smtClean="0">
                <a:solidFill>
                  <a:srgbClr val="FF0000"/>
                </a:solidFill>
              </a:rPr>
              <a:t>’Dur.(Özel)Güvenlik! Kımıldama!’ </a:t>
            </a:r>
            <a:r>
              <a:rPr lang="tr-TR" sz="2600" dirty="0" smtClean="0"/>
              <a:t>sözcükleri kısa fakat ciddi ve kendinden emin bir ses tonu ile birleştiğinde çok önemli yansımaları olan bir yaklaşma yönteminin </a:t>
            </a:r>
            <a:r>
              <a:rPr lang="tr-TR" sz="2600" dirty="0" err="1" smtClean="0"/>
              <a:t>işaretcisidir</a:t>
            </a:r>
            <a:r>
              <a:rPr lang="tr-TR" sz="2600" dirty="0" smtClean="0"/>
              <a:t>.</a:t>
            </a:r>
          </a:p>
          <a:p>
            <a:r>
              <a:rPr lang="tr-TR" sz="2600" dirty="0" smtClean="0"/>
              <a:t>Bu durumda; şüpheli öncelikli olarak,Görevliler karşısında en zayıf ve dezavantajlı konuma getirilmelidir.</a:t>
            </a:r>
          </a:p>
          <a:p>
            <a:r>
              <a:rPr lang="tr-TR" sz="2600" dirty="0" smtClean="0"/>
              <a:t>Bu üst arama yöntemlerinden hangisi uygulanacak ise,şahsın o pozisyona getirilmesi ile olur.</a:t>
            </a:r>
          </a:p>
          <a:p>
            <a:r>
              <a:rPr lang="tr-TR" sz="2600" dirty="0" smtClean="0"/>
              <a:t>Üst aramasından sonra ise, şahıs gerektiğinde kelepçelenmelidir.</a:t>
            </a:r>
          </a:p>
          <a:p>
            <a:endParaRPr lang="tr-TR"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99</a:t>
            </a:fld>
            <a:endParaRPr lang="tr-TR"/>
          </a:p>
        </p:txBody>
      </p:sp>
    </p:spTree>
    <p:extLst>
      <p:ext uri="{BB962C8B-B14F-4D97-AF65-F5344CB8AC3E}">
        <p14:creationId xmlns:p14="http://schemas.microsoft.com/office/powerpoint/2010/main" val="1838924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12760</Words>
  <Application>Microsoft Office PowerPoint</Application>
  <PresentationFormat>Ekran Gösterisi (4:3)</PresentationFormat>
  <Paragraphs>1002</Paragraphs>
  <Slides>171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171</vt:i4>
      </vt:variant>
    </vt:vector>
  </HeadingPairs>
  <TitlesOfParts>
    <vt:vector size="179" baseType="lpstr">
      <vt:lpstr>Arial</vt:lpstr>
      <vt:lpstr>Arial Black</vt:lpstr>
      <vt:lpstr>Calibri</vt:lpstr>
      <vt:lpstr>Calibri Light</vt:lpstr>
      <vt:lpstr>Symbol</vt:lpstr>
      <vt:lpstr>Tahoma</vt:lpstr>
      <vt:lpstr>Times New Roman</vt:lpstr>
      <vt:lpstr>Office Teması</vt:lpstr>
      <vt:lpstr>ÖZEL GÜVENLİK TEDBİRLERİ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11.1. Üst Arama Yöntemleri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güvenlik tedbirleri</dc:title>
  <dc:creator>WİN8</dc:creator>
  <cp:lastModifiedBy>Şıh Halil TÜRK</cp:lastModifiedBy>
  <cp:revision>101</cp:revision>
  <dcterms:created xsi:type="dcterms:W3CDTF">2021-02-16T12:33:26Z</dcterms:created>
  <dcterms:modified xsi:type="dcterms:W3CDTF">2026-02-15T08:58:42Z</dcterms:modified>
</cp:coreProperties>
</file>